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337" r:id="rId2"/>
    <p:sldId id="401" r:id="rId3"/>
    <p:sldId id="426" r:id="rId4"/>
    <p:sldId id="413" r:id="rId5"/>
    <p:sldId id="414" r:id="rId6"/>
    <p:sldId id="402" r:id="rId7"/>
    <p:sldId id="404" r:id="rId8"/>
    <p:sldId id="432" r:id="rId9"/>
    <p:sldId id="407" r:id="rId10"/>
    <p:sldId id="408" r:id="rId11"/>
    <p:sldId id="409" r:id="rId12"/>
    <p:sldId id="412" r:id="rId13"/>
    <p:sldId id="410" r:id="rId14"/>
    <p:sldId id="411" r:id="rId15"/>
    <p:sldId id="403" r:id="rId16"/>
    <p:sldId id="405" r:id="rId17"/>
    <p:sldId id="406" r:id="rId18"/>
    <p:sldId id="434" r:id="rId19"/>
    <p:sldId id="433" r:id="rId20"/>
    <p:sldId id="415" r:id="rId21"/>
    <p:sldId id="427" r:id="rId22"/>
    <p:sldId id="428" r:id="rId23"/>
    <p:sldId id="429" r:id="rId24"/>
    <p:sldId id="431" r:id="rId25"/>
    <p:sldId id="430" r:id="rId26"/>
    <p:sldId id="416" r:id="rId27"/>
    <p:sldId id="437" r:id="rId28"/>
    <p:sldId id="438" r:id="rId29"/>
    <p:sldId id="435" r:id="rId30"/>
    <p:sldId id="436" r:id="rId31"/>
    <p:sldId id="417" r:id="rId32"/>
    <p:sldId id="418" r:id="rId33"/>
    <p:sldId id="424" r:id="rId34"/>
    <p:sldId id="425" r:id="rId35"/>
    <p:sldId id="400" r:id="rId36"/>
  </p:sldIdLst>
  <p:sldSz cx="9144000" cy="6858000" type="screen4x3"/>
  <p:notesSz cx="68580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sons"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7" autoAdjust="0"/>
    <p:restoredTop sz="79402" autoAdjust="0"/>
  </p:normalViewPr>
  <p:slideViewPr>
    <p:cSldViewPr>
      <p:cViewPr varScale="1">
        <p:scale>
          <a:sx n="82" d="100"/>
          <a:sy n="82" d="100"/>
        </p:scale>
        <p:origin x="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68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68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68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854219-C8BB-44B3-9614-171BA7E32327}" type="slidenum">
              <a:rPr lang="en-US"/>
              <a:pPr/>
              <a:t>‹#›</a:t>
            </a:fld>
            <a:endParaRPr lang="en-US"/>
          </a:p>
        </p:txBody>
      </p:sp>
    </p:spTree>
    <p:extLst>
      <p:ext uri="{BB962C8B-B14F-4D97-AF65-F5344CB8AC3E}">
        <p14:creationId xmlns:p14="http://schemas.microsoft.com/office/powerpoint/2010/main" val="330559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9439D984-D144-47EE-A0D9-0DC598716BC4}" type="datetimeFigureOut">
              <a:rPr lang="en-US" smtClean="0"/>
              <a:t>2/19/2019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A46F8F92-846E-4F40-83DE-5C1D6BDD9E7F}" type="slidenum">
              <a:rPr lang="en-US" smtClean="0"/>
              <a:t>‹#›</a:t>
            </a:fld>
            <a:endParaRPr lang="en-US"/>
          </a:p>
        </p:txBody>
      </p:sp>
    </p:spTree>
    <p:extLst>
      <p:ext uri="{BB962C8B-B14F-4D97-AF65-F5344CB8AC3E}">
        <p14:creationId xmlns:p14="http://schemas.microsoft.com/office/powerpoint/2010/main" val="411810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everyone, to this session, titled Simple Solutions: Accessibility for Audio and Video Resources.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3</a:t>
            </a:fld>
            <a:endParaRPr lang="en-US"/>
          </a:p>
        </p:txBody>
      </p:sp>
    </p:spTree>
    <p:extLst>
      <p:ext uri="{BB962C8B-B14F-4D97-AF65-F5344CB8AC3E}">
        <p14:creationId xmlns:p14="http://schemas.microsoft.com/office/powerpoint/2010/main" val="199847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Life is easier when you can find video that has already been created with the accessibility features you need. Don’t assume that all published content is</a:t>
            </a:r>
            <a:r>
              <a:rPr lang="en-US" sz="1200" kern="1200" baseline="0" dirty="0" smtClean="0">
                <a:solidFill>
                  <a:schemeClr val="tx1"/>
                </a:solidFill>
                <a:effectLst/>
                <a:latin typeface="+mn-lt"/>
                <a:ea typeface="+mn-ea"/>
                <a:cs typeface="+mn-cs"/>
              </a:rPr>
              <a:t> accessible.</a:t>
            </a:r>
            <a:r>
              <a:rPr lang="en-US" sz="1200" kern="1200" dirty="0" smtClean="0">
                <a:solidFill>
                  <a:schemeClr val="tx1"/>
                </a:solidFill>
                <a:effectLst/>
                <a:latin typeface="+mn-lt"/>
                <a:ea typeface="+mn-ea"/>
                <a:cs typeface="+mn-cs"/>
              </a:rPr>
              <a:t> We suggest checking with your college librarian, checking with the representatives of your textbook publisher during the textbook adoption phase for captioned and audio described resources to accompany the text. In addition, we have a few tips on searching YouTube and Google for videos.</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12</a:t>
            </a:fld>
            <a:endParaRPr lang="en-US"/>
          </a:p>
        </p:txBody>
      </p:sp>
    </p:spTree>
    <p:extLst>
      <p:ext uri="{BB962C8B-B14F-4D97-AF65-F5344CB8AC3E}">
        <p14:creationId xmlns:p14="http://schemas.microsoft.com/office/powerpoint/2010/main" val="189747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find YouTube videos with existing closed captions, add a comma and the letters cc after your search terms.</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13</a:t>
            </a:fld>
            <a:endParaRPr lang="en-US"/>
          </a:p>
        </p:txBody>
      </p:sp>
    </p:spTree>
    <p:extLst>
      <p:ext uri="{BB962C8B-B14F-4D97-AF65-F5344CB8AC3E}">
        <p14:creationId xmlns:p14="http://schemas.microsoft.com/office/powerpoint/2010/main" val="285220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advanced video search at google, select "find videos with captions" as an option in the subtitle field.</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14</a:t>
            </a:fld>
            <a:endParaRPr lang="en-US"/>
          </a:p>
        </p:txBody>
      </p:sp>
    </p:spTree>
    <p:extLst>
      <p:ext uri="{BB962C8B-B14F-4D97-AF65-F5344CB8AC3E}">
        <p14:creationId xmlns:p14="http://schemas.microsoft.com/office/powerpoint/2010/main" val="80820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 have located a video with the content you want, evaluate it for accessibility. First, evaluate the audio track by playing the video and listening to it with your eyes closed. Are the key concepts clear just from listening to the audio track? If not, you will want to consider audio description.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15</a:t>
            </a:fld>
            <a:endParaRPr lang="en-US"/>
          </a:p>
        </p:txBody>
      </p:sp>
    </p:spTree>
    <p:extLst>
      <p:ext uri="{BB962C8B-B14F-4D97-AF65-F5344CB8AC3E}">
        <p14:creationId xmlns:p14="http://schemas.microsoft.com/office/powerpoint/2010/main" val="254286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play the video with the sound turned off and the captions on. Read the captions as the video plays. Do the captions include punctuation and proper capitalization? Are you able to follow the meaning of the video throughout, or does the timing seem to be off?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6F8F92-846E-4F40-83DE-5C1D6BDD9E7F}" type="slidenum">
              <a:rPr lang="en-US" smtClean="0"/>
              <a:t>16</a:t>
            </a:fld>
            <a:endParaRPr lang="en-US"/>
          </a:p>
        </p:txBody>
      </p:sp>
    </p:spTree>
    <p:extLst>
      <p:ext uri="{BB962C8B-B14F-4D97-AF65-F5344CB8AC3E}">
        <p14:creationId xmlns:p14="http://schemas.microsoft.com/office/powerpoint/2010/main" val="128745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turn the audio back on and watch with attention on the sound and the images. Do the words in the captions match what is actually being said? Are they synchronized with the action of the video? If the captions are accurate, you won't need to do anything else to prepare the video.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17</a:t>
            </a:fld>
            <a:endParaRPr lang="en-US"/>
          </a:p>
        </p:txBody>
      </p:sp>
    </p:spTree>
    <p:extLst>
      <p:ext uri="{BB962C8B-B14F-4D97-AF65-F5344CB8AC3E}">
        <p14:creationId xmlns:p14="http://schemas.microsoft.com/office/powerpoint/2010/main" val="1767998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Publishers and YouTube content creators are adding good captions to more and more videos. However, audio described materials are still a challenge to obtain. A few resources for </a:t>
            </a:r>
            <a:r>
              <a:rPr lang="en-US" sz="1200" kern="1200" dirty="0" err="1" smtClean="0">
                <a:solidFill>
                  <a:schemeClr val="tx1"/>
                </a:solidFill>
                <a:effectLst/>
                <a:latin typeface="+mn-lt"/>
                <a:ea typeface="+mn-ea"/>
                <a:cs typeface="+mn-cs"/>
              </a:rPr>
              <a:t>obtaiing</a:t>
            </a:r>
            <a:r>
              <a:rPr lang="en-US" sz="1200" kern="1200" dirty="0" smtClean="0">
                <a:solidFill>
                  <a:schemeClr val="tx1"/>
                </a:solidFill>
                <a:effectLst/>
                <a:latin typeface="+mn-lt"/>
                <a:ea typeface="+mn-ea"/>
                <a:cs typeface="+mn-cs"/>
              </a:rPr>
              <a:t> audio described video include the National Library Service for the Blind and Physically Handicapped and The Audio Description Project. Vimeo has a small selection of available video with audio description, which you can find by entering audio description in the search bar.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18</a:t>
            </a:fld>
            <a:endParaRPr lang="en-US"/>
          </a:p>
        </p:txBody>
      </p:sp>
    </p:spTree>
    <p:extLst>
      <p:ext uri="{BB962C8B-B14F-4D97-AF65-F5344CB8AC3E}">
        <p14:creationId xmlns:p14="http://schemas.microsoft.com/office/powerpoint/2010/main" val="402807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resource might be the Described and Captioned Media Program, which is funded by the US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of Education. However, it provides material for Pre-K through Grade 12. There are companies that will provide both captioning and audio description for a fee, such as Three Play Media. This can be an excellent option in cases where copyright is at issue. Captions as an overlay that appears over the video without altering it or requiring copying of the video. Audio description is provided in an audio track or text form. If this service is needed, the Disabilities Services Office at your institution may have an account and funding to cover the expense.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19</a:t>
            </a:fld>
            <a:endParaRPr lang="en-US"/>
          </a:p>
        </p:txBody>
      </p:sp>
    </p:spTree>
    <p:extLst>
      <p:ext uri="{BB962C8B-B14F-4D97-AF65-F5344CB8AC3E}">
        <p14:creationId xmlns:p14="http://schemas.microsoft.com/office/powerpoint/2010/main" val="346584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need to create custom videos for your course, but don’t let the idea of creating accessible videos</a:t>
            </a:r>
            <a:r>
              <a:rPr lang="en-US" baseline="0" dirty="0" smtClean="0"/>
              <a:t> be a deterrent for you.  We’ll cover these first 5 items in the next few slides in more detail.  So, for this one we want to talk about the software that you’ll use to create your videos.  Some popular free downloads include Jing by </a:t>
            </a:r>
            <a:r>
              <a:rPr lang="en-US" baseline="0" dirty="0" err="1" smtClean="0"/>
              <a:t>Techsmith</a:t>
            </a:r>
            <a:r>
              <a:rPr lang="en-US" baseline="0" dirty="0" smtClean="0"/>
              <a:t> and </a:t>
            </a:r>
            <a:r>
              <a:rPr lang="en-US" baseline="0" dirty="0" err="1" smtClean="0"/>
              <a:t>Screencastify</a:t>
            </a:r>
            <a:r>
              <a:rPr lang="en-US" baseline="0" dirty="0" smtClean="0"/>
              <a:t> which is a Google Chrome add-on.  Screencast-o-</a:t>
            </a:r>
            <a:r>
              <a:rPr lang="en-US" baseline="0" dirty="0" err="1" smtClean="0"/>
              <a:t>matic</a:t>
            </a:r>
            <a:r>
              <a:rPr lang="en-US" baseline="0" dirty="0" smtClean="0"/>
              <a:t> is another one that is free, but for about $18 per year, you can upgrade and get longer recording times and editing capabilities.  Camtasia by </a:t>
            </a:r>
            <a:r>
              <a:rPr lang="en-US" baseline="0" dirty="0" err="1" smtClean="0"/>
              <a:t>TechSmith</a:t>
            </a:r>
            <a:r>
              <a:rPr lang="en-US" baseline="0" dirty="0" smtClean="0"/>
              <a:t> is the big name in screen-recording, but it comes with a hefty price tag of about $170.  You get a lot of bang for the buck…some might say too many features for what you want with simple video creation.  So, it’s best to start with the low-end free ones and test the waters before spending much money on software.  You might also check with your institution as some have licenses for labs that you can use to create the videos on campus without any cost to you.  iMovie is the popular video creation software for Apple users and is typically free with most Mac computers.  There is a bit of a learning curve with it, but it does offer editing capabilities.</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20</a:t>
            </a:fld>
            <a:endParaRPr lang="en-US"/>
          </a:p>
        </p:txBody>
      </p:sp>
    </p:spTree>
    <p:extLst>
      <p:ext uri="{BB962C8B-B14F-4D97-AF65-F5344CB8AC3E}">
        <p14:creationId xmlns:p14="http://schemas.microsoft.com/office/powerpoint/2010/main" val="290141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creating</a:t>
            </a:r>
            <a:r>
              <a:rPr lang="en-US" baseline="0" dirty="0" smtClean="0"/>
              <a:t> a video that is describing an on-screen action, then a script might not be useful; but that means that the captioning must all be done by the auto-captioning tool and then manual correction must be done, including punctuation and capitalization.</a:t>
            </a:r>
          </a:p>
          <a:p>
            <a:endParaRPr lang="en-US" baseline="0" dirty="0" smtClean="0"/>
          </a:p>
          <a:p>
            <a:r>
              <a:rPr lang="en-US" baseline="0" dirty="0" smtClean="0"/>
              <a:t>However, if you are doing a voice-over PowerPoint or lecture, then typing out a script as this example shows, can help with captioning later.  A side note: you can learn to read from the script and make is sound natural, it just takes a few tries; but a side benefit to this is it cuts down on the number of “ums” and “</a:t>
            </a:r>
            <a:r>
              <a:rPr lang="en-US" baseline="0" dirty="0" err="1" smtClean="0"/>
              <a:t>sos</a:t>
            </a:r>
            <a:r>
              <a:rPr lang="en-US" baseline="0" dirty="0" smtClean="0"/>
              <a:t>” that you might otherwise pepper into your speech.</a:t>
            </a:r>
          </a:p>
          <a:p>
            <a:endParaRPr lang="en-US" baseline="0" dirty="0" smtClean="0"/>
          </a:p>
          <a:p>
            <a:r>
              <a:rPr lang="en-US" baseline="0" dirty="0" smtClean="0"/>
              <a:t>Note also on this script that I have included the slides numbers.  These are helpful as identifiers for the students as well as for me with syncing my captioning to the proper slide.</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21</a:t>
            </a:fld>
            <a:endParaRPr lang="en-US"/>
          </a:p>
        </p:txBody>
      </p:sp>
    </p:spTree>
    <p:extLst>
      <p:ext uri="{BB962C8B-B14F-4D97-AF65-F5344CB8AC3E}">
        <p14:creationId xmlns:p14="http://schemas.microsoft.com/office/powerpoint/2010/main" val="171633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Lori and I are happy to be with you today to share our favorite tips for adapting audio/video materials for use in your courses. We'll start with introductions. I'm Robin, and I'm an Instructional Designer at Sauk Valley Community College, where among other duties, I work closely with our Disabilities Services Office.  </a:t>
            </a:r>
          </a:p>
          <a:p>
            <a:r>
              <a:rPr lang="en-US" sz="1200" kern="1200" dirty="0" smtClean="0">
                <a:solidFill>
                  <a:schemeClr val="tx1"/>
                </a:solidFill>
                <a:effectLst/>
                <a:latin typeface="+mn-lt"/>
                <a:ea typeface="+mn-ea"/>
                <a:cs typeface="+mn-cs"/>
              </a:rPr>
              <a:t>I'm Lori and as Becky indicated, I’m the LMS Specialist at Parkland College.  Like Robin, I work closely with faculty and our accessibility services office to ensure that content is compliant.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4</a:t>
            </a:fld>
            <a:endParaRPr lang="en-US"/>
          </a:p>
        </p:txBody>
      </p:sp>
    </p:spTree>
    <p:extLst>
      <p:ext uri="{BB962C8B-B14F-4D97-AF65-F5344CB8AC3E}">
        <p14:creationId xmlns:p14="http://schemas.microsoft.com/office/powerpoint/2010/main" val="264045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computer built-in</a:t>
            </a:r>
            <a:r>
              <a:rPr lang="en-US" baseline="0" dirty="0" smtClean="0"/>
              <a:t> mic is not necessarily the best for good audio.  The microphone should be near your mouth for picking up audio and lessening the background noise.  Microphones have a wide range of pricing such as the ones shown here.</a:t>
            </a:r>
            <a:endParaRPr lang="en-US" dirty="0" smtClean="0"/>
          </a:p>
          <a:p>
            <a:r>
              <a:rPr lang="en-US" dirty="0" smtClean="0"/>
              <a:t>Radio Shack desktop microphone $35</a:t>
            </a:r>
          </a:p>
          <a:p>
            <a:r>
              <a:rPr lang="en-US" dirty="0" smtClean="0"/>
              <a:t>Logitech desktop microphone</a:t>
            </a:r>
            <a:r>
              <a:rPr lang="en-US" baseline="0" dirty="0" smtClean="0"/>
              <a:t> $130</a:t>
            </a:r>
          </a:p>
          <a:p>
            <a:r>
              <a:rPr lang="en-US" baseline="0" dirty="0" smtClean="0"/>
              <a:t>Plantronics wireless headset $240</a:t>
            </a:r>
          </a:p>
          <a:p>
            <a:r>
              <a:rPr lang="en-US" baseline="0" dirty="0" smtClean="0"/>
              <a:t>VTN USB headset $24</a:t>
            </a:r>
          </a:p>
          <a:p>
            <a:r>
              <a:rPr lang="en-US" baseline="0" dirty="0" smtClean="0"/>
              <a:t>You don’t need the most expensive one, so choose one that is comfortable for you.  If you won’t like wearing a headset, then get a free-standing microphone instead.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46F8F92-846E-4F40-83DE-5C1D6BDD9E7F}" type="slidenum">
              <a:rPr lang="en-US" smtClean="0"/>
              <a:t>22</a:t>
            </a:fld>
            <a:endParaRPr lang="en-US"/>
          </a:p>
        </p:txBody>
      </p:sp>
    </p:spTree>
    <p:extLst>
      <p:ext uri="{BB962C8B-B14F-4D97-AF65-F5344CB8AC3E}">
        <p14:creationId xmlns:p14="http://schemas.microsoft.com/office/powerpoint/2010/main" val="30454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room with high ceilings and wood flooring will tend to be echo-y, even with a good microphone.  My home office has wood floors and I had to pause video recording frequently when our dog came into the room because you could hear her nails clicking on the floor.  Having a small area with carpeting and noise-dampening furnishings will help to keep background noise to a minimum.  Having natural lighting is best, like from a window; but using soft lights and lamps will do.  If the weather is nice, you might be tempted to have the windows open.  However, if there is traffic or dogs barking or mowers running, it can also be heard in your video.</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23</a:t>
            </a:fld>
            <a:endParaRPr lang="en-US"/>
          </a:p>
        </p:txBody>
      </p:sp>
    </p:spTree>
    <p:extLst>
      <p:ext uri="{BB962C8B-B14F-4D97-AF65-F5344CB8AC3E}">
        <p14:creationId xmlns:p14="http://schemas.microsoft.com/office/powerpoint/2010/main" val="3966617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using webcam, need a clean, clear background with no distractions.  Again, think of the windows…having them open for lighting may be nice, but if they behind you then anything outside that window may distract the viewer from the context of the video. Make sure you don’t blend in with the background color, either.  And ideally, your webcam will be face on with you instead of you looking up or down at the camera.</a:t>
            </a:r>
          </a:p>
        </p:txBody>
      </p:sp>
      <p:sp>
        <p:nvSpPr>
          <p:cNvPr id="4" name="Slide Number Placeholder 3"/>
          <p:cNvSpPr>
            <a:spLocks noGrp="1"/>
          </p:cNvSpPr>
          <p:nvPr>
            <p:ph type="sldNum" sz="quarter" idx="10"/>
          </p:nvPr>
        </p:nvSpPr>
        <p:spPr/>
        <p:txBody>
          <a:bodyPr/>
          <a:lstStyle/>
          <a:p>
            <a:fld id="{A46F8F92-846E-4F40-83DE-5C1D6BDD9E7F}" type="slidenum">
              <a:rPr lang="en-US" smtClean="0"/>
              <a:t>24</a:t>
            </a:fld>
            <a:endParaRPr lang="en-US"/>
          </a:p>
        </p:txBody>
      </p:sp>
    </p:spTree>
    <p:extLst>
      <p:ext uri="{BB962C8B-B14F-4D97-AF65-F5344CB8AC3E}">
        <p14:creationId xmlns:p14="http://schemas.microsoft.com/office/powerpoint/2010/main" val="251728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doing a PowerPoint narration, then make sure your PowerPoint file is accessible BEFORE recording including ensuring color/contrast</a:t>
            </a:r>
            <a:r>
              <a:rPr lang="en-US" baseline="0" dirty="0" smtClean="0"/>
              <a:t> compliance.  Using </a:t>
            </a:r>
            <a:r>
              <a:rPr lang="en-US" baseline="0" dirty="0" err="1" smtClean="0"/>
              <a:t>WebAIM’s</a:t>
            </a:r>
            <a:r>
              <a:rPr lang="en-US" baseline="0" dirty="0" smtClean="0"/>
              <a:t> color contrast checker will ensure that your presentation meets WCAG guidelines.  And if you do use images, then consider describing them (if they are pertinent to the message) so that blind users know that the image is significant to the lesson.</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25</a:t>
            </a:fld>
            <a:endParaRPr lang="en-US"/>
          </a:p>
        </p:txBody>
      </p:sp>
    </p:spTree>
    <p:extLst>
      <p:ext uri="{BB962C8B-B14F-4D97-AF65-F5344CB8AC3E}">
        <p14:creationId xmlns:p14="http://schemas.microsoft.com/office/powerpoint/2010/main" val="1884227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recorded your video and edited it, it’s now time to finish it.</a:t>
            </a:r>
            <a:r>
              <a:rPr lang="en-US" baseline="0" dirty="0" smtClean="0"/>
              <a:t>  Uploading it to a storage site that also auto-captions is a good idea, such as YouTube, Microsoft Video (formerly Stream), or </a:t>
            </a:r>
            <a:r>
              <a:rPr lang="en-US" baseline="0" dirty="0" err="1" smtClean="0"/>
              <a:t>TechSmith</a:t>
            </a:r>
            <a:r>
              <a:rPr lang="en-US" baseline="0" dirty="0" smtClean="0"/>
              <a:t> Relay.  YouTube can be unlisted so that not just anyone can access your video, but it will give recommended videos at the end.  Microsoft is nice in that the videos are not public nor do you get a list of videos at the end.  However, you must be logged into your institutional Office 365 account in order to view the video.  </a:t>
            </a:r>
          </a:p>
          <a:p>
            <a:endParaRPr lang="en-US" baseline="0" dirty="0" smtClean="0"/>
          </a:p>
          <a:p>
            <a:r>
              <a:rPr lang="en-US" baseline="0" dirty="0" smtClean="0"/>
              <a:t>You need to ensure that you have a transcript of the video to provide along with audio descriptions where necessary.</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26</a:t>
            </a:fld>
            <a:endParaRPr lang="en-US"/>
          </a:p>
        </p:txBody>
      </p:sp>
    </p:spTree>
    <p:extLst>
      <p:ext uri="{BB962C8B-B14F-4D97-AF65-F5344CB8AC3E}">
        <p14:creationId xmlns:p14="http://schemas.microsoft.com/office/powerpoint/2010/main" val="2281027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upload a video to a service like YouTube,</a:t>
            </a:r>
            <a:r>
              <a:rPr lang="en-US" baseline="0" dirty="0" smtClean="0"/>
              <a:t> it will auto-caption is with about a 90% accuracy, if you have recorded it with really good audio.  Then, you can edit it to correct punctuation, capitalization, and spelling.  This is where you can also set the timings to ensure that the captions correspond with the audio.</a:t>
            </a:r>
          </a:p>
          <a:p>
            <a:endParaRPr lang="en-US" baseline="0" dirty="0" smtClean="0"/>
          </a:p>
          <a:p>
            <a:r>
              <a:rPr lang="en-US" baseline="0" dirty="0" smtClean="0"/>
              <a:t>Once you’re done with the captions, you have the ability to download the captions, creating a printable transcript to include in your course with the video.</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27</a:t>
            </a:fld>
            <a:endParaRPr lang="en-US"/>
          </a:p>
        </p:txBody>
      </p:sp>
    </p:spTree>
    <p:extLst>
      <p:ext uri="{BB962C8B-B14F-4D97-AF65-F5344CB8AC3E}">
        <p14:creationId xmlns:p14="http://schemas.microsoft.com/office/powerpoint/2010/main" val="4273953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option that YouTube has,</a:t>
            </a:r>
            <a:r>
              <a:rPr lang="en-US" baseline="0" dirty="0" smtClean="0"/>
              <a:t> though, is to transcribe the video.  This is where I take my typed script, copy it, and then paste it in and allow YouTube to auto-sync it to the video.  My typed script has all of the correct punctuation, capitalization, and spellings.  So, all I have to do is go through and ensure that the timings are correct.  Makes it much easier to caption my videos.  Also, having this typed script can serve as my print transcript to include with my video.</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28</a:t>
            </a:fld>
            <a:endParaRPr lang="en-US"/>
          </a:p>
        </p:txBody>
      </p:sp>
    </p:spTree>
    <p:extLst>
      <p:ext uri="{BB962C8B-B14F-4D97-AF65-F5344CB8AC3E}">
        <p14:creationId xmlns:p14="http://schemas.microsoft.com/office/powerpoint/2010/main" val="228677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transcript</a:t>
            </a:r>
            <a:r>
              <a:rPr lang="en-US" baseline="0" dirty="0" smtClean="0"/>
              <a:t> that I showed you previously was used three times: once as my prompt for reading during the recording, again when I uploaded it into YouTube to sync the captions, and lastly to upload the Word document into the LMS to share as the print transcript for the students.  So typing a script can truly be a time-saver with regard to accessibility.</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29</a:t>
            </a:fld>
            <a:endParaRPr lang="en-US"/>
          </a:p>
        </p:txBody>
      </p:sp>
    </p:spTree>
    <p:extLst>
      <p:ext uri="{BB962C8B-B14F-4D97-AF65-F5344CB8AC3E}">
        <p14:creationId xmlns:p14="http://schemas.microsoft.com/office/powerpoint/2010/main" val="2424503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audio descriptions are not an easy task and can be just as time-consuming as creating the original video.  But if you don’t mind</a:t>
            </a:r>
            <a:r>
              <a:rPr lang="en-US" baseline="0" dirty="0" smtClean="0"/>
              <a:t> crowd-sourcing, then you can upload your video to </a:t>
            </a:r>
            <a:r>
              <a:rPr lang="en-US" baseline="0" dirty="0" err="1" smtClean="0"/>
              <a:t>YouDescribe</a:t>
            </a:r>
            <a:r>
              <a:rPr lang="en-US" baseline="0" dirty="0" smtClean="0"/>
              <a:t> and place on the wish list to have the audio descriptions put into the video for you.</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30</a:t>
            </a:fld>
            <a:endParaRPr lang="en-US"/>
          </a:p>
        </p:txBody>
      </p:sp>
    </p:spTree>
    <p:extLst>
      <p:ext uri="{BB962C8B-B14F-4D97-AF65-F5344CB8AC3E}">
        <p14:creationId xmlns:p14="http://schemas.microsoft.com/office/powerpoint/2010/main" val="1544423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creating audio content, perhaps an MP3 or podcast lecture,</a:t>
            </a:r>
            <a:r>
              <a:rPr lang="en-US" baseline="0" dirty="0" smtClean="0"/>
              <a:t> consider the same things as you do for video: use a script, a good microphone, and make sure your environment is good for audio recording.</a:t>
            </a:r>
          </a:p>
          <a:p>
            <a:endParaRPr lang="en-US" baseline="0" dirty="0" smtClean="0"/>
          </a:p>
          <a:p>
            <a:r>
              <a:rPr lang="en-US" baseline="0" dirty="0" smtClean="0"/>
              <a:t>Popular software for creating audio recordings include Audacity, Adobe Audition, and Recorder Plus (which is what I have used for iOS).  However, you can use any software that is compatible with your device and with which you are familiar.  The key is to create a file (MP3) that is portable across all platforms and does not require special software for listener.</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31</a:t>
            </a:fld>
            <a:endParaRPr lang="en-US"/>
          </a:p>
        </p:txBody>
      </p:sp>
    </p:spTree>
    <p:extLst>
      <p:ext uri="{BB962C8B-B14F-4D97-AF65-F5344CB8AC3E}">
        <p14:creationId xmlns:p14="http://schemas.microsoft.com/office/powerpoint/2010/main" val="114940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what we intend to cover in the next hour, starting with the “why accessibility” which is the law.  (IANAL stands for I am not a lawyer, so we’re making recommendations based on the interpretations of the law).  We’ll talk about finding accessible video and how to evaluate it for accessibility.  Then we’ll get into creating your own video and audio files and how you can ensure their accessibility as well.  Lastly, we’ll cover some resources for you as well as take any questions that you have.</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5</a:t>
            </a:fld>
            <a:endParaRPr lang="en-US"/>
          </a:p>
        </p:txBody>
      </p:sp>
    </p:spTree>
    <p:extLst>
      <p:ext uri="{BB962C8B-B14F-4D97-AF65-F5344CB8AC3E}">
        <p14:creationId xmlns:p14="http://schemas.microsoft.com/office/powerpoint/2010/main" val="361014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completed your recording, you’ll need to create</a:t>
            </a:r>
            <a:r>
              <a:rPr lang="en-US" baseline="0" dirty="0" smtClean="0"/>
              <a:t> a transcription of the file.  If you typed up a script, then your work here is done.  You simply upload that text file with the audio clip/link and your students have access to the audio file content.  If you spoke off-the-cuff, you’ll need to either import the audio file into Camtasia (or another editing tool) and use voice-recognition to partially auto-caption the file.  (Camtasia only captions at about a 60% accuracy, so you’ll need to do a lot of editing).  Or you can use a software like Express Scribe to manually transcribe (type) the audio using keyboard shortcuts to make it easier.</a:t>
            </a:r>
          </a:p>
          <a:p>
            <a:endParaRPr lang="en-US" baseline="0" dirty="0" smtClean="0"/>
          </a:p>
          <a:p>
            <a:r>
              <a:rPr lang="en-US" baseline="0" dirty="0" smtClean="0"/>
              <a:t>A lot of people ask about YouTube captioning of audio files, and it *can* do so…but the basis for YouTube is video, so you’ll need to create a video-type file, like an .</a:t>
            </a:r>
            <a:r>
              <a:rPr lang="en-US" baseline="0" dirty="0" err="1" smtClean="0"/>
              <a:t>mov</a:t>
            </a:r>
            <a:r>
              <a:rPr lang="en-US" baseline="0" dirty="0" smtClean="0"/>
              <a:t> or .mp4 out of the audio, which means an image file needs to be included.  But if you do that, you can then upload and let YouTube caption the audio.</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32</a:t>
            </a:fld>
            <a:endParaRPr lang="en-US"/>
          </a:p>
        </p:txBody>
      </p:sp>
    </p:spTree>
    <p:extLst>
      <p:ext uri="{BB962C8B-B14F-4D97-AF65-F5344CB8AC3E}">
        <p14:creationId xmlns:p14="http://schemas.microsoft.com/office/powerpoint/2010/main" val="2517445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interested in these resources to extend the learning from today’s session. </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33</a:t>
            </a:fld>
            <a:endParaRPr lang="en-US"/>
          </a:p>
        </p:txBody>
      </p:sp>
    </p:spTree>
    <p:extLst>
      <p:ext uri="{BB962C8B-B14F-4D97-AF65-F5344CB8AC3E}">
        <p14:creationId xmlns:p14="http://schemas.microsoft.com/office/powerpoint/2010/main" val="242953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34</a:t>
            </a:fld>
            <a:endParaRPr lang="en-US"/>
          </a:p>
        </p:txBody>
      </p:sp>
    </p:spTree>
    <p:extLst>
      <p:ext uri="{BB962C8B-B14F-4D97-AF65-F5344CB8AC3E}">
        <p14:creationId xmlns:p14="http://schemas.microsoft.com/office/powerpoint/2010/main" val="119201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reason we need to make audio and video course materials accessible is to comply with legal requirements such as Section 504 of the Rehabilitation Act of 1973, which requires that individuals with disabilities have the opportunity to participate in electronic communications.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6</a:t>
            </a:fld>
            <a:endParaRPr lang="en-US"/>
          </a:p>
        </p:txBody>
      </p:sp>
    </p:spTree>
    <p:extLst>
      <p:ext uri="{BB962C8B-B14F-4D97-AF65-F5344CB8AC3E}">
        <p14:creationId xmlns:p14="http://schemas.microsoft.com/office/powerpoint/2010/main" val="239510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Title II of the Americans with Disabilities Act of 1990 requires that communication with students with disabilities be as effective as communications to those without disabilities.  Now, I like to emphasize that the legal requirement isn't the only reason to make your course materials accessible. Accessible materials are also handy for students without disabilities – for instance, students who are working parents and are using the materials late at night while children are sleeping, students watching videos on breaks at their part-time job, or while using public transportation can all appreciate closed captions. Making materials accessible makes them more useful to more students in more situations.</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7</a:t>
            </a:fld>
            <a:endParaRPr lang="en-US"/>
          </a:p>
        </p:txBody>
      </p:sp>
    </p:spTree>
    <p:extLst>
      <p:ext uri="{BB962C8B-B14F-4D97-AF65-F5344CB8AC3E}">
        <p14:creationId xmlns:p14="http://schemas.microsoft.com/office/powerpoint/2010/main" val="50153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let's take a look at the standards for accessible audio and video. </a:t>
            </a:r>
          </a:p>
          <a:p>
            <a:r>
              <a:rPr lang="en-US" sz="1200" kern="1200" dirty="0" smtClean="0">
                <a:solidFill>
                  <a:schemeClr val="tx1"/>
                </a:solidFill>
                <a:effectLst/>
                <a:latin typeface="+mn-lt"/>
                <a:ea typeface="+mn-ea"/>
                <a:cs typeface="+mn-cs"/>
              </a:rPr>
              <a:t>Audio resources need to be clear, and easy to understand. In addition, a transcript or captions should be provided. In most cases, a transcript will be adequate. However, there are some advantages to providing synchronized captions rather than a transcript. Synchronized captions can also be helpful to some students with processing disabilities, dyslexia, or those who are English language learners, because they allow the student to read the content as it is heard.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8</a:t>
            </a:fld>
            <a:endParaRPr lang="en-US"/>
          </a:p>
        </p:txBody>
      </p:sp>
    </p:spTree>
    <p:extLst>
      <p:ext uri="{BB962C8B-B14F-4D97-AF65-F5344CB8AC3E}">
        <p14:creationId xmlns:p14="http://schemas.microsoft.com/office/powerpoint/2010/main" val="14737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video resources should include captions.  The captions must be accurate, including the exact wording of the audio track, properly punctuated, and synchronized to the audio. This is where instructors must take care when selecting video content from YouTube or other publishers, as they will often include auto-generated captions that haven't been proofed and corrected. Sloppy captioning can change the meaning of entire sections of a video! You may be familiar with the YouTube video "One Direction Caption Fail," where the video creators showcased the captions provided by automated services. It is a great example of poor, inaccurate automated captions. </a:t>
            </a:r>
          </a:p>
          <a:p>
            <a:r>
              <a:rPr lang="en-US" sz="1200" kern="1200" dirty="0" smtClean="0">
                <a:solidFill>
                  <a:schemeClr val="tx1"/>
                </a:solidFill>
                <a:effectLst/>
                <a:latin typeface="+mn-lt"/>
                <a:ea typeface="+mn-ea"/>
                <a:cs typeface="+mn-cs"/>
              </a:rPr>
              <a:t>In addition, the captions must always be available to the users. </a:t>
            </a:r>
          </a:p>
          <a:p>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9</a:t>
            </a:fld>
            <a:endParaRPr lang="en-US"/>
          </a:p>
        </p:txBody>
      </p:sp>
    </p:spTree>
    <p:extLst>
      <p:ext uri="{BB962C8B-B14F-4D97-AF65-F5344CB8AC3E}">
        <p14:creationId xmlns:p14="http://schemas.microsoft.com/office/powerpoint/2010/main" val="205078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audio portion of a video needs to be clear and easy to understand. In addition, when evaluating the audio track of a video, consider whether a student with a visual disability would be able to obtain equivalent information by listening. Some video resources pack all of the information into the audio track, and the visual content serves as decoration</a:t>
            </a:r>
            <a:r>
              <a:rPr lang="en-US" sz="1200" kern="120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10</a:t>
            </a:fld>
            <a:endParaRPr lang="en-US"/>
          </a:p>
        </p:txBody>
      </p:sp>
    </p:spTree>
    <p:extLst>
      <p:ext uri="{BB962C8B-B14F-4D97-AF65-F5344CB8AC3E}">
        <p14:creationId xmlns:p14="http://schemas.microsoft.com/office/powerpoint/2010/main" val="279286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Visual content that is critical to the message must be communicated to students with disabilities in order to provide that equivalent experience required by law. Audio description is a way to communicate the content. A narrator describes the visual content, and it is interspersed with the existing audio track. </a:t>
            </a:r>
            <a:endParaRPr lang="en-US" dirty="0"/>
          </a:p>
        </p:txBody>
      </p:sp>
      <p:sp>
        <p:nvSpPr>
          <p:cNvPr id="4" name="Slide Number Placeholder 3"/>
          <p:cNvSpPr>
            <a:spLocks noGrp="1"/>
          </p:cNvSpPr>
          <p:nvPr>
            <p:ph type="sldNum" sz="quarter" idx="10"/>
          </p:nvPr>
        </p:nvSpPr>
        <p:spPr/>
        <p:txBody>
          <a:bodyPr/>
          <a:lstStyle/>
          <a:p>
            <a:fld id="{A46F8F92-846E-4F40-83DE-5C1D6BDD9E7F}" type="slidenum">
              <a:rPr lang="en-US" smtClean="0"/>
              <a:t>11</a:t>
            </a:fld>
            <a:endParaRPr lang="en-US"/>
          </a:p>
        </p:txBody>
      </p:sp>
    </p:spTree>
    <p:extLst>
      <p:ext uri="{BB962C8B-B14F-4D97-AF65-F5344CB8AC3E}">
        <p14:creationId xmlns:p14="http://schemas.microsoft.com/office/powerpoint/2010/main" val="226548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2BD97-7061-4F54-89BF-E696007AC291}" type="slidenum">
              <a:rPr lang="en-US" smtClean="0"/>
              <a:pPr/>
              <a:t>‹#›</a:t>
            </a:fld>
            <a:endParaRPr lang="en-US"/>
          </a:p>
        </p:txBody>
      </p:sp>
    </p:spTree>
    <p:extLst>
      <p:ext uri="{BB962C8B-B14F-4D97-AF65-F5344CB8AC3E}">
        <p14:creationId xmlns:p14="http://schemas.microsoft.com/office/powerpoint/2010/main" val="176795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397E7-D8CA-4850-9D2E-B61C3A72289E}" type="slidenum">
              <a:rPr lang="en-US" smtClean="0"/>
              <a:pPr/>
              <a:t>‹#›</a:t>
            </a:fld>
            <a:endParaRPr lang="en-US"/>
          </a:p>
        </p:txBody>
      </p:sp>
    </p:spTree>
    <p:extLst>
      <p:ext uri="{BB962C8B-B14F-4D97-AF65-F5344CB8AC3E}">
        <p14:creationId xmlns:p14="http://schemas.microsoft.com/office/powerpoint/2010/main" val="379320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5CE39-4128-490D-BCC2-017B0A15BB5F}" type="slidenum">
              <a:rPr lang="en-US" smtClean="0"/>
              <a:pPr/>
              <a:t>‹#›</a:t>
            </a:fld>
            <a:endParaRPr lang="en-US"/>
          </a:p>
        </p:txBody>
      </p:sp>
    </p:spTree>
    <p:extLst>
      <p:ext uri="{BB962C8B-B14F-4D97-AF65-F5344CB8AC3E}">
        <p14:creationId xmlns:p14="http://schemas.microsoft.com/office/powerpoint/2010/main" val="280725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A97B-1BDE-4B74-9898-BF99E2130075}" type="slidenum">
              <a:rPr lang="en-US" smtClean="0"/>
              <a:pPr/>
              <a:t>‹#›</a:t>
            </a:fld>
            <a:endParaRPr lang="en-US"/>
          </a:p>
        </p:txBody>
      </p:sp>
    </p:spTree>
    <p:extLst>
      <p:ext uri="{BB962C8B-B14F-4D97-AF65-F5344CB8AC3E}">
        <p14:creationId xmlns:p14="http://schemas.microsoft.com/office/powerpoint/2010/main" val="1194446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DE07D-2B28-4B14-BE8B-A15E2170839E}" type="slidenum">
              <a:rPr lang="en-US" smtClean="0"/>
              <a:pPr/>
              <a:t>‹#›</a:t>
            </a:fld>
            <a:endParaRPr lang="en-US"/>
          </a:p>
        </p:txBody>
      </p:sp>
    </p:spTree>
    <p:extLst>
      <p:ext uri="{BB962C8B-B14F-4D97-AF65-F5344CB8AC3E}">
        <p14:creationId xmlns:p14="http://schemas.microsoft.com/office/powerpoint/2010/main" val="134564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48E53-F192-4F34-B2FF-EE8209DA464D}" type="slidenum">
              <a:rPr lang="en-US" smtClean="0"/>
              <a:pPr/>
              <a:t>‹#›</a:t>
            </a:fld>
            <a:endParaRPr lang="en-US"/>
          </a:p>
        </p:txBody>
      </p:sp>
    </p:spTree>
    <p:extLst>
      <p:ext uri="{BB962C8B-B14F-4D97-AF65-F5344CB8AC3E}">
        <p14:creationId xmlns:p14="http://schemas.microsoft.com/office/powerpoint/2010/main" val="235325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6DB9A-6E4A-479B-9621-3D11D954FF61}" type="slidenum">
              <a:rPr lang="en-US" smtClean="0"/>
              <a:pPr/>
              <a:t>‹#›</a:t>
            </a:fld>
            <a:endParaRPr lang="en-US"/>
          </a:p>
        </p:txBody>
      </p:sp>
    </p:spTree>
    <p:extLst>
      <p:ext uri="{BB962C8B-B14F-4D97-AF65-F5344CB8AC3E}">
        <p14:creationId xmlns:p14="http://schemas.microsoft.com/office/powerpoint/2010/main" val="188661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3AF0A-57C9-4AC3-8374-D55D966F17DD}" type="slidenum">
              <a:rPr lang="en-US" smtClean="0"/>
              <a:pPr/>
              <a:t>‹#›</a:t>
            </a:fld>
            <a:endParaRPr lang="en-US"/>
          </a:p>
        </p:txBody>
      </p:sp>
    </p:spTree>
    <p:extLst>
      <p:ext uri="{BB962C8B-B14F-4D97-AF65-F5344CB8AC3E}">
        <p14:creationId xmlns:p14="http://schemas.microsoft.com/office/powerpoint/2010/main" val="357698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F8AA8-B74B-4779-9F82-7890ECADE0D9}" type="slidenum">
              <a:rPr lang="en-US" smtClean="0"/>
              <a:pPr/>
              <a:t>‹#›</a:t>
            </a:fld>
            <a:endParaRPr lang="en-US"/>
          </a:p>
        </p:txBody>
      </p:sp>
    </p:spTree>
    <p:extLst>
      <p:ext uri="{BB962C8B-B14F-4D97-AF65-F5344CB8AC3E}">
        <p14:creationId xmlns:p14="http://schemas.microsoft.com/office/powerpoint/2010/main" val="413508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25E06-EE1C-4EE6-9462-D59FAF0E8186}" type="slidenum">
              <a:rPr lang="en-US" smtClean="0"/>
              <a:pPr/>
              <a:t>‹#›</a:t>
            </a:fld>
            <a:endParaRPr lang="en-US"/>
          </a:p>
        </p:txBody>
      </p:sp>
    </p:spTree>
    <p:extLst>
      <p:ext uri="{BB962C8B-B14F-4D97-AF65-F5344CB8AC3E}">
        <p14:creationId xmlns:p14="http://schemas.microsoft.com/office/powerpoint/2010/main" val="254685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5D6E4-80C6-4EB3-A08C-B3DB34523DDD}" type="slidenum">
              <a:rPr lang="en-US" smtClean="0"/>
              <a:pPr/>
              <a:t>‹#›</a:t>
            </a:fld>
            <a:endParaRPr lang="en-US"/>
          </a:p>
        </p:txBody>
      </p:sp>
    </p:spTree>
    <p:extLst>
      <p:ext uri="{BB962C8B-B14F-4D97-AF65-F5344CB8AC3E}">
        <p14:creationId xmlns:p14="http://schemas.microsoft.com/office/powerpoint/2010/main" val="207036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D62F2C-FABD-455B-9D84-57A54E88FE88}" type="slidenum">
              <a:rPr lang="en-US" smtClean="0"/>
              <a:pPr/>
              <a:t>‹#›</a:t>
            </a:fld>
            <a:endParaRPr lang="en-US"/>
          </a:p>
        </p:txBody>
      </p:sp>
    </p:spTree>
    <p:extLst>
      <p:ext uri="{BB962C8B-B14F-4D97-AF65-F5344CB8AC3E}">
        <p14:creationId xmlns:p14="http://schemas.microsoft.com/office/powerpoint/2010/main" val="11657897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www.loc.gov/nls/about/services/reference-publications/guides/audio-description-resource-guide/" TargetMode="Externa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vimeo.com/" TargetMode="External"/><Relationship Id="rId4" Type="http://schemas.openxmlformats.org/officeDocument/2006/relationships/hyperlink" Target="https://www.acb.org/adp/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w3.org/2008/06/video-notes" TargetMode="External"/><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3playmedia.com/" TargetMode="External"/><Relationship Id="rId5" Type="http://schemas.openxmlformats.org/officeDocument/2006/relationships/hyperlink" Target="https://webaim.org/resources/contrastchecker/" TargetMode="External"/><Relationship Id="rId4" Type="http://schemas.openxmlformats.org/officeDocument/2006/relationships/hyperlink" Target="https://www.3playmedia.com/2018/03/29/5-youtube-hacks-for-captioning-and-subtitl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mailto:jeff.newell@illinois.gov" TargetMode="External"/><Relationship Id="rId2" Type="http://schemas.openxmlformats.org/officeDocument/2006/relationships/hyperlink" Target="http://www.ilcco.ne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0" y="3962400"/>
            <a:ext cx="9144000" cy="818377"/>
          </a:xfrm>
        </p:spPr>
        <p:txBody>
          <a:bodyPr>
            <a:noAutofit/>
          </a:bodyPr>
          <a:lstStyle/>
          <a:p>
            <a:r>
              <a:rPr lang="en-US" sz="4400" b="1" dirty="0"/>
              <a:t>Accessibility: The Road to Success</a:t>
            </a:r>
            <a:endParaRPr lang="en-US" sz="6600" b="1" dirty="0"/>
          </a:p>
        </p:txBody>
      </p:sp>
      <p:sp>
        <p:nvSpPr>
          <p:cNvPr id="136195" name="Rectangle 3"/>
          <p:cNvSpPr>
            <a:spLocks noGrp="1" noChangeArrowheads="1"/>
          </p:cNvSpPr>
          <p:nvPr>
            <p:ph type="subTitle" idx="1"/>
          </p:nvPr>
        </p:nvSpPr>
        <p:spPr>
          <a:xfrm>
            <a:off x="1371600" y="4953000"/>
            <a:ext cx="6400800" cy="533400"/>
          </a:xfrm>
        </p:spPr>
        <p:txBody>
          <a:bodyPr>
            <a:normAutofit/>
          </a:bodyPr>
          <a:lstStyle/>
          <a:p>
            <a:r>
              <a:rPr lang="en-US" sz="2400" dirty="0" smtClean="0"/>
              <a:t>February 19 – 21</a:t>
            </a:r>
            <a:endParaRPr lang="en-US" sz="2400" dirty="0"/>
          </a:p>
        </p:txBody>
      </p:sp>
      <p:pic>
        <p:nvPicPr>
          <p:cNvPr id="2" name="Picture 1" descr="ILCC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51692"/>
            <a:ext cx="2819400" cy="1260272"/>
          </a:xfrm>
          <a:prstGeom prst="rect">
            <a:avLst/>
          </a:prstGeom>
        </p:spPr>
      </p:pic>
      <p:pic>
        <p:nvPicPr>
          <p:cNvPr id="3" name="Picture 2" descr="Growing Online Learn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1000"/>
            <a:ext cx="3167063" cy="26641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 dirty="0">
                <a:solidFill>
                  <a:srgbClr val="000000"/>
                </a:solidFill>
                <a:ea typeface="Lato"/>
                <a:cs typeface="Lato"/>
                <a:sym typeface="Lato"/>
              </a:rPr>
              <a:t>Video Accessibility </a:t>
            </a:r>
            <a:r>
              <a:rPr lang="en" dirty="0" smtClean="0">
                <a:solidFill>
                  <a:srgbClr val="000000"/>
                </a:solidFill>
                <a:ea typeface="Lato"/>
                <a:cs typeface="Lato"/>
                <a:sym typeface="Lato"/>
              </a:rPr>
              <a:t>Standards, continued</a:t>
            </a:r>
            <a:endParaRPr lang="en-US" dirty="0"/>
          </a:p>
        </p:txBody>
      </p:sp>
      <p:sp>
        <p:nvSpPr>
          <p:cNvPr id="138243" name="Rectangle 3"/>
          <p:cNvSpPr>
            <a:spLocks noGrp="1" noChangeArrowheads="1"/>
          </p:cNvSpPr>
          <p:nvPr>
            <p:ph idx="1"/>
          </p:nvPr>
        </p:nvSpPr>
        <p:spPr>
          <a:xfrm>
            <a:off x="622614" y="2133600"/>
            <a:ext cx="7759386" cy="3505200"/>
          </a:xfrm>
        </p:spPr>
        <p:txBody>
          <a:bodyPr>
            <a:normAutofit/>
          </a:bodyPr>
          <a:lstStyle/>
          <a:p>
            <a:pPr marL="0" lvl="0" indent="0">
              <a:spcBef>
                <a:spcPts val="600"/>
              </a:spcBef>
              <a:buNone/>
            </a:pPr>
            <a:r>
              <a:rPr lang="en" sz="2400" dirty="0">
                <a:solidFill>
                  <a:srgbClr val="000000"/>
                </a:solidFill>
                <a:ea typeface="Lato"/>
                <a:cs typeface="Lato"/>
                <a:sym typeface="Lato"/>
              </a:rPr>
              <a:t>Audio provides access to students who are visually impaired.</a:t>
            </a:r>
          </a:p>
          <a:p>
            <a:pPr marL="0" lvl="0" indent="0">
              <a:spcBef>
                <a:spcPts val="600"/>
              </a:spcBef>
              <a:buNone/>
            </a:pPr>
            <a:r>
              <a:rPr lang="en" sz="2400" dirty="0">
                <a:solidFill>
                  <a:srgbClr val="000000"/>
                </a:solidFill>
                <a:ea typeface="Lato"/>
                <a:cs typeface="Lato"/>
                <a:sym typeface="Lato"/>
              </a:rPr>
              <a:t>Audio tracks should:</a:t>
            </a:r>
          </a:p>
          <a:p>
            <a:pPr lvl="2">
              <a:spcBef>
                <a:spcPts val="600"/>
              </a:spcBef>
            </a:pPr>
            <a:r>
              <a:rPr lang="en-US" sz="2400" dirty="0">
                <a:solidFill>
                  <a:srgbClr val="000000"/>
                </a:solidFill>
                <a:ea typeface="Lato"/>
                <a:cs typeface="Lato"/>
                <a:sym typeface="Lato"/>
              </a:rPr>
              <a:t>b</a:t>
            </a:r>
            <a:r>
              <a:rPr lang="en" sz="2400" dirty="0">
                <a:solidFill>
                  <a:srgbClr val="000000"/>
                </a:solidFill>
                <a:ea typeface="Lato"/>
                <a:cs typeface="Lato"/>
                <a:sym typeface="Lato"/>
              </a:rPr>
              <a:t>e clear and easy to understand</a:t>
            </a:r>
          </a:p>
          <a:p>
            <a:pPr lvl="2">
              <a:spcBef>
                <a:spcPts val="600"/>
              </a:spcBef>
            </a:pPr>
            <a:r>
              <a:rPr lang="en-US" sz="2400" dirty="0">
                <a:solidFill>
                  <a:srgbClr val="000000"/>
                </a:solidFill>
                <a:ea typeface="Lato"/>
                <a:cs typeface="Lato"/>
                <a:sym typeface="Lato"/>
              </a:rPr>
              <a:t>p</a:t>
            </a:r>
            <a:r>
              <a:rPr lang="en" sz="2400" dirty="0">
                <a:solidFill>
                  <a:srgbClr val="000000"/>
                </a:solidFill>
                <a:ea typeface="Lato"/>
                <a:cs typeface="Lato"/>
                <a:sym typeface="Lato"/>
              </a:rPr>
              <a:t>rovide information equivalent to that available to the sighted.</a:t>
            </a:r>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3266003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US" dirty="0"/>
              <a:t>Video Accessibility </a:t>
            </a:r>
            <a:r>
              <a:rPr lang="en-US" dirty="0" smtClean="0"/>
              <a:t>Standards – audio description</a:t>
            </a:r>
            <a:endParaRPr lang="en-US" dirty="0"/>
          </a:p>
        </p:txBody>
      </p:sp>
      <p:sp>
        <p:nvSpPr>
          <p:cNvPr id="138243" name="Rectangle 3"/>
          <p:cNvSpPr>
            <a:spLocks noGrp="1" noChangeArrowheads="1"/>
          </p:cNvSpPr>
          <p:nvPr>
            <p:ph idx="1"/>
          </p:nvPr>
        </p:nvSpPr>
        <p:spPr>
          <a:xfrm>
            <a:off x="628650" y="2679405"/>
            <a:ext cx="7753350" cy="2349795"/>
          </a:xfrm>
        </p:spPr>
        <p:txBody>
          <a:bodyPr/>
          <a:lstStyle/>
          <a:p>
            <a:pPr marL="0" indent="0" algn="ctr">
              <a:spcBef>
                <a:spcPts val="0"/>
              </a:spcBef>
              <a:spcAft>
                <a:spcPts val="1200"/>
              </a:spcAft>
              <a:buNone/>
            </a:pPr>
            <a:r>
              <a:rPr lang="en-US" sz="2400" dirty="0"/>
              <a:t>When visual content is critical to the message and not described in narration, audio description is necessary.</a:t>
            </a: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4305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Finding Accessible Video</a:t>
            </a:r>
            <a:endParaRPr lang="en-US" dirty="0"/>
          </a:p>
        </p:txBody>
      </p:sp>
      <p:sp>
        <p:nvSpPr>
          <p:cNvPr id="138243" name="Rectangle 3"/>
          <p:cNvSpPr>
            <a:spLocks noGrp="1" noChangeArrowheads="1"/>
          </p:cNvSpPr>
          <p:nvPr>
            <p:ph idx="1"/>
          </p:nvPr>
        </p:nvSpPr>
        <p:spPr>
          <a:xfrm>
            <a:off x="628650" y="1447801"/>
            <a:ext cx="7886700" cy="4495800"/>
          </a:xfrm>
        </p:spPr>
        <p:txBody>
          <a:bodyPr>
            <a:normAutofit/>
          </a:bodyPr>
          <a:lstStyle/>
          <a:p>
            <a:pPr>
              <a:spcBef>
                <a:spcPts val="0"/>
              </a:spcBef>
              <a:spcAft>
                <a:spcPts val="1200"/>
              </a:spcAft>
            </a:pPr>
            <a:r>
              <a:rPr lang="en-US" sz="2400" dirty="0"/>
              <a:t>Check for accessibility when selecting audio-visual content for a course. </a:t>
            </a:r>
          </a:p>
          <a:p>
            <a:pPr>
              <a:spcBef>
                <a:spcPts val="0"/>
              </a:spcBef>
              <a:spcAft>
                <a:spcPts val="1200"/>
              </a:spcAft>
            </a:pPr>
            <a:r>
              <a:rPr lang="en-US" sz="2400" dirty="0"/>
              <a:t>School librarians can help find suitable </a:t>
            </a:r>
            <a:r>
              <a:rPr lang="en-US" sz="2400" dirty="0" smtClean="0"/>
              <a:t>materials (Films on Demand, LinkedIn (formerly Lynda)) </a:t>
            </a:r>
            <a:endParaRPr lang="en-US" sz="2400" dirty="0"/>
          </a:p>
          <a:p>
            <a:pPr>
              <a:spcBef>
                <a:spcPts val="0"/>
              </a:spcBef>
              <a:spcAft>
                <a:spcPts val="1200"/>
              </a:spcAft>
            </a:pPr>
            <a:r>
              <a:rPr lang="en-US" sz="2400" dirty="0"/>
              <a:t>Check with publisher representatives for captioned and audio described resources that accompany textbook adoption. </a:t>
            </a:r>
          </a:p>
          <a:p>
            <a:pPr>
              <a:spcBef>
                <a:spcPts val="0"/>
              </a:spcBef>
              <a:spcAft>
                <a:spcPts val="1200"/>
              </a:spcAft>
            </a:pPr>
            <a:r>
              <a:rPr lang="en-US" sz="2400" dirty="0" smtClean="0"/>
              <a:t>YouTube/Google searches</a:t>
            </a:r>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427755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Search YouTube</a:t>
            </a:r>
            <a:endParaRPr lang="en-US" dirty="0"/>
          </a:p>
        </p:txBody>
      </p:sp>
      <p:sp>
        <p:nvSpPr>
          <p:cNvPr id="138243" name="Rectangle 3"/>
          <p:cNvSpPr>
            <a:spLocks noGrp="1" noChangeArrowheads="1"/>
          </p:cNvSpPr>
          <p:nvPr>
            <p:ph idx="1"/>
          </p:nvPr>
        </p:nvSpPr>
        <p:spPr>
          <a:xfrm>
            <a:off x="628650" y="2679405"/>
            <a:ext cx="7886700" cy="3264195"/>
          </a:xfrm>
        </p:spPr>
        <p:txBody>
          <a:bodyPr/>
          <a:lstStyle/>
          <a:p>
            <a:pPr marL="0" indent="0" algn="ctr">
              <a:spcBef>
                <a:spcPts val="0"/>
              </a:spcBef>
              <a:spcAft>
                <a:spcPts val="1200"/>
              </a:spcAft>
              <a:buNone/>
            </a:pPr>
            <a:r>
              <a:rPr lang="en-US" sz="2400" dirty="0" smtClean="0"/>
              <a:t>YouTube search: type the name of your search and add ,cc</a:t>
            </a:r>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2" name="Picture 1" descr="YouTube search example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99" y="3581400"/>
            <a:ext cx="7749151" cy="914400"/>
          </a:xfrm>
          <a:prstGeom prst="rect">
            <a:avLst/>
          </a:prstGeom>
        </p:spPr>
      </p:pic>
      <p:pic>
        <p:nvPicPr>
          <p:cNvPr id="6" name="Picture 5" descr="Sauk and Parklan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71634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Autofit/>
          </a:bodyPr>
          <a:lstStyle/>
          <a:p>
            <a:r>
              <a:rPr lang="en-US" dirty="0" smtClean="0"/>
              <a:t>Search Google</a:t>
            </a:r>
            <a:br>
              <a:rPr lang="en-US" dirty="0" smtClean="0"/>
            </a:br>
            <a:r>
              <a:rPr lang="en-US" sz="3000" dirty="0" smtClean="0"/>
              <a:t>https://www.google.com/advanced_video_search</a:t>
            </a:r>
            <a:endParaRPr lang="en-US" sz="3000" dirty="0"/>
          </a:p>
        </p:txBody>
      </p:sp>
      <p:pic>
        <p:nvPicPr>
          <p:cNvPr id="2" name="Content Placeholder 1" descr="Google advanced video search examp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600200"/>
            <a:ext cx="6477000" cy="4089016"/>
          </a:xfrm>
        </p:spPr>
      </p:pic>
      <p:pic>
        <p:nvPicPr>
          <p:cNvPr id="4" name="Picture 3" descr="ILCCO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196321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Evaluating Video, Step 1</a:t>
            </a:r>
            <a:endParaRPr lang="en-US" dirty="0"/>
          </a:p>
        </p:txBody>
      </p:sp>
      <p:sp>
        <p:nvSpPr>
          <p:cNvPr id="138243" name="Rectangle 3"/>
          <p:cNvSpPr>
            <a:spLocks noGrp="1" noChangeArrowheads="1"/>
          </p:cNvSpPr>
          <p:nvPr>
            <p:ph idx="1"/>
          </p:nvPr>
        </p:nvSpPr>
        <p:spPr>
          <a:xfrm>
            <a:off x="628650" y="1905000"/>
            <a:ext cx="7886700" cy="3264195"/>
          </a:xfrm>
        </p:spPr>
        <p:txBody>
          <a:bodyPr/>
          <a:lstStyle/>
          <a:p>
            <a:r>
              <a:rPr lang="en-US" sz="2400" dirty="0"/>
              <a:t>Play the video with sound on, but close your </a:t>
            </a:r>
            <a:r>
              <a:rPr lang="en-US" sz="2400" dirty="0" smtClean="0"/>
              <a:t>eyes.</a:t>
            </a:r>
          </a:p>
          <a:p>
            <a:pPr lvl="1"/>
            <a:r>
              <a:rPr lang="en-US" sz="2400" dirty="0" smtClean="0"/>
              <a:t>Are </a:t>
            </a:r>
            <a:r>
              <a:rPr lang="en-US" sz="2400" dirty="0"/>
              <a:t>you able to follow the meaning of the </a:t>
            </a:r>
            <a:r>
              <a:rPr lang="en-US" sz="2400" dirty="0" smtClean="0"/>
              <a:t>video?</a:t>
            </a:r>
          </a:p>
          <a:p>
            <a:pPr lvl="1"/>
            <a:r>
              <a:rPr lang="en-US" sz="2400" dirty="0" smtClean="0"/>
              <a:t>Are key concepts clear without the visual content? </a:t>
            </a:r>
            <a:endParaRPr lang="en-US" sz="2400" dirty="0"/>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4099842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US" dirty="0"/>
              <a:t>Evaluating </a:t>
            </a:r>
            <a:r>
              <a:rPr lang="en-US" dirty="0" smtClean="0"/>
              <a:t>Video, Step 2 </a:t>
            </a:r>
            <a:endParaRPr lang="en-US" dirty="0"/>
          </a:p>
        </p:txBody>
      </p:sp>
      <p:sp>
        <p:nvSpPr>
          <p:cNvPr id="138243" name="Rectangle 3"/>
          <p:cNvSpPr>
            <a:spLocks noGrp="1" noChangeArrowheads="1"/>
          </p:cNvSpPr>
          <p:nvPr>
            <p:ph idx="1"/>
          </p:nvPr>
        </p:nvSpPr>
        <p:spPr>
          <a:xfrm>
            <a:off x="628650" y="1905000"/>
            <a:ext cx="7886700" cy="3264195"/>
          </a:xfrm>
        </p:spPr>
        <p:txBody>
          <a:bodyPr/>
          <a:lstStyle/>
          <a:p>
            <a:r>
              <a:rPr lang="en-US" sz="2400" dirty="0"/>
              <a:t>Play the video with the sound off and captions on:</a:t>
            </a:r>
          </a:p>
          <a:p>
            <a:pPr lvl="2"/>
            <a:r>
              <a:rPr lang="en-US" sz="2400" dirty="0"/>
              <a:t>Do the captions include punctuation and proper capitalization?</a:t>
            </a:r>
          </a:p>
          <a:p>
            <a:pPr lvl="2"/>
            <a:r>
              <a:rPr lang="en-US" sz="2400" dirty="0"/>
              <a:t>Are you able to follow the meaning of the video throughout?</a:t>
            </a:r>
          </a:p>
          <a:p>
            <a:pPr marL="150876" lvl="1" indent="0">
              <a:buNone/>
            </a:pPr>
            <a:endParaRPr lang="en-US" sz="3200" dirty="0"/>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29867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US" dirty="0"/>
              <a:t>Evaluating </a:t>
            </a:r>
            <a:r>
              <a:rPr lang="en-US" dirty="0" smtClean="0"/>
              <a:t>Video, Step 3</a:t>
            </a:r>
            <a:endParaRPr lang="en-US" dirty="0"/>
          </a:p>
        </p:txBody>
      </p:sp>
      <p:sp>
        <p:nvSpPr>
          <p:cNvPr id="138243" name="Rectangle 3"/>
          <p:cNvSpPr>
            <a:spLocks noGrp="1" noChangeArrowheads="1"/>
          </p:cNvSpPr>
          <p:nvPr>
            <p:ph idx="1"/>
          </p:nvPr>
        </p:nvSpPr>
        <p:spPr>
          <a:xfrm>
            <a:off x="628650" y="2134121"/>
            <a:ext cx="7886700" cy="3264195"/>
          </a:xfrm>
        </p:spPr>
        <p:txBody>
          <a:bodyPr/>
          <a:lstStyle/>
          <a:p>
            <a:pPr marL="150876" lvl="1" indent="0">
              <a:buNone/>
            </a:pPr>
            <a:r>
              <a:rPr lang="en-US" sz="2400" dirty="0"/>
              <a:t>Play the video with the sound on and the captions on:</a:t>
            </a:r>
          </a:p>
          <a:p>
            <a:pPr lvl="2"/>
            <a:r>
              <a:rPr lang="en-US" sz="2400" dirty="0"/>
              <a:t>Do the captions portray what is actually being said?</a:t>
            </a:r>
          </a:p>
          <a:p>
            <a:pPr lvl="2"/>
            <a:r>
              <a:rPr lang="en-US" sz="2400" dirty="0"/>
              <a:t>Are they synchronized with the action?</a:t>
            </a:r>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503715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Resources for Audio Described Video</a:t>
            </a:r>
            <a:endParaRPr lang="en-US" dirty="0"/>
          </a:p>
        </p:txBody>
      </p:sp>
      <p:sp>
        <p:nvSpPr>
          <p:cNvPr id="138243" name="Rectangle 3"/>
          <p:cNvSpPr>
            <a:spLocks noGrp="1" noChangeArrowheads="1"/>
          </p:cNvSpPr>
          <p:nvPr>
            <p:ph idx="1"/>
          </p:nvPr>
        </p:nvSpPr>
        <p:spPr>
          <a:xfrm>
            <a:off x="628650" y="1690689"/>
            <a:ext cx="7886700" cy="4252911"/>
          </a:xfrm>
        </p:spPr>
        <p:txBody>
          <a:bodyPr/>
          <a:lstStyle/>
          <a:p>
            <a:pPr>
              <a:spcBef>
                <a:spcPts val="0"/>
              </a:spcBef>
              <a:spcAft>
                <a:spcPts val="1200"/>
              </a:spcAft>
            </a:pPr>
            <a:r>
              <a:rPr lang="en-US" sz="2400" dirty="0" smtClean="0">
                <a:hlinkClick r:id="rId3"/>
              </a:rPr>
              <a:t>National Library Service for the Blind and </a:t>
            </a:r>
            <a:r>
              <a:rPr lang="en-US" sz="2400" dirty="0">
                <a:hlinkClick r:id="rId3"/>
              </a:rPr>
              <a:t>Physically </a:t>
            </a:r>
            <a:r>
              <a:rPr lang="en-US" sz="2400" dirty="0" smtClean="0">
                <a:hlinkClick r:id="rId3"/>
              </a:rPr>
              <a:t>Handicapped</a:t>
            </a:r>
            <a:r>
              <a:rPr lang="en-US" sz="2400" dirty="0"/>
              <a:t> </a:t>
            </a:r>
            <a:r>
              <a:rPr lang="en-US" sz="2400" dirty="0" smtClean="0"/>
              <a:t>(</a:t>
            </a:r>
            <a:r>
              <a:rPr lang="en-US" sz="2100" dirty="0" smtClean="0"/>
              <a:t>https</a:t>
            </a:r>
            <a:r>
              <a:rPr lang="en-US" sz="2100" dirty="0"/>
              <a:t>://www.loc.gov/nls/about/services/reference-publications/guides/audio-description-resource-guide</a:t>
            </a:r>
            <a:r>
              <a:rPr lang="en-US" sz="2100" dirty="0" smtClean="0"/>
              <a:t>/)</a:t>
            </a:r>
          </a:p>
          <a:p>
            <a:pPr>
              <a:spcBef>
                <a:spcPts val="0"/>
              </a:spcBef>
              <a:spcAft>
                <a:spcPts val="1200"/>
              </a:spcAft>
            </a:pPr>
            <a:r>
              <a:rPr lang="en-US" sz="2400" dirty="0" smtClean="0">
                <a:hlinkClick r:id="rId4"/>
              </a:rPr>
              <a:t>The </a:t>
            </a:r>
            <a:r>
              <a:rPr lang="en-US" sz="2400" dirty="0">
                <a:hlinkClick r:id="rId4"/>
              </a:rPr>
              <a:t>Audio Description </a:t>
            </a:r>
            <a:r>
              <a:rPr lang="en-US" sz="2400" dirty="0" smtClean="0">
                <a:hlinkClick r:id="rId4"/>
              </a:rPr>
              <a:t>Project  </a:t>
            </a:r>
            <a:r>
              <a:rPr lang="en-US" sz="2400" dirty="0" smtClean="0"/>
              <a:t>(</a:t>
            </a:r>
            <a:r>
              <a:rPr lang="en-US" dirty="0" smtClean="0"/>
              <a:t>https</a:t>
            </a:r>
            <a:r>
              <a:rPr lang="en-US" dirty="0"/>
              <a:t>://</a:t>
            </a:r>
            <a:r>
              <a:rPr lang="en-US" dirty="0" smtClean="0"/>
              <a:t>www.acb.org/adp/index.html)</a:t>
            </a:r>
            <a:endParaRPr lang="en-US" dirty="0"/>
          </a:p>
          <a:p>
            <a:pPr>
              <a:spcBef>
                <a:spcPts val="0"/>
              </a:spcBef>
              <a:spcAft>
                <a:spcPts val="1200"/>
              </a:spcAft>
            </a:pPr>
            <a:r>
              <a:rPr lang="en-US" sz="2400" dirty="0">
                <a:hlinkClick r:id="rId5"/>
              </a:rPr>
              <a:t>Vimeo </a:t>
            </a:r>
            <a:r>
              <a:rPr lang="en-US" sz="2400" dirty="0"/>
              <a:t>(https://vimeo.com</a:t>
            </a:r>
            <a:r>
              <a:rPr lang="en-US" sz="2400" dirty="0" smtClean="0"/>
              <a:t>/)</a:t>
            </a:r>
            <a:endParaRPr lang="en-US" sz="2400" dirty="0"/>
          </a:p>
          <a:p>
            <a:pPr lvl="1">
              <a:spcBef>
                <a:spcPts val="0"/>
              </a:spcBef>
              <a:spcAft>
                <a:spcPts val="1200"/>
              </a:spcAft>
            </a:pPr>
            <a:r>
              <a:rPr lang="en-US" sz="2100" dirty="0"/>
              <a:t>Enter “audio description” in the search bar</a:t>
            </a:r>
          </a:p>
          <a:p>
            <a:pPr marL="342900" lvl="1" indent="0">
              <a:spcBef>
                <a:spcPts val="0"/>
              </a:spcBef>
              <a:spcAft>
                <a:spcPts val="1200"/>
              </a:spcAft>
              <a:buNone/>
            </a:pPr>
            <a:endParaRPr lang="en-US" sz="2100" dirty="0" smtClean="0"/>
          </a:p>
        </p:txBody>
      </p:sp>
      <p:pic>
        <p:nvPicPr>
          <p:cNvPr id="4" name="Picture 3" descr="ILCCO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916" y="5785776"/>
            <a:ext cx="1752600" cy="810413"/>
          </a:xfrm>
          <a:prstGeom prst="rect">
            <a:avLst/>
          </a:prstGeom>
        </p:spPr>
      </p:pic>
    </p:spTree>
    <p:extLst>
      <p:ext uri="{BB962C8B-B14F-4D97-AF65-F5344CB8AC3E}">
        <p14:creationId xmlns:p14="http://schemas.microsoft.com/office/powerpoint/2010/main" val="203440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Audio Described Video, cont.</a:t>
            </a:r>
            <a:endParaRPr lang="en-US" dirty="0"/>
          </a:p>
        </p:txBody>
      </p:sp>
      <p:sp>
        <p:nvSpPr>
          <p:cNvPr id="3" name="Content Placeholder 2"/>
          <p:cNvSpPr>
            <a:spLocks noGrp="1"/>
          </p:cNvSpPr>
          <p:nvPr>
            <p:ph idx="1"/>
          </p:nvPr>
        </p:nvSpPr>
        <p:spPr/>
        <p:txBody>
          <a:bodyPr/>
          <a:lstStyle/>
          <a:p>
            <a:r>
              <a:rPr lang="en-US" sz="2400" dirty="0" smtClean="0"/>
              <a:t>Described and Captioned Media Program </a:t>
            </a:r>
            <a:r>
              <a:rPr lang="en-US" sz="2400" dirty="0"/>
              <a:t>Located at dcmp.org </a:t>
            </a:r>
          </a:p>
          <a:p>
            <a:pPr lvl="1"/>
            <a:r>
              <a:rPr lang="en-US" sz="2400" dirty="0" smtClean="0"/>
              <a:t>Funded by U.S. Department of Education</a:t>
            </a:r>
          </a:p>
          <a:p>
            <a:pPr lvl="1"/>
            <a:r>
              <a:rPr lang="en-US" sz="2400" dirty="0" smtClean="0"/>
              <a:t>Content for Pre-K through Grade 12</a:t>
            </a:r>
            <a:endParaRPr lang="en-US" sz="2400" dirty="0"/>
          </a:p>
          <a:p>
            <a:pPr lvl="1"/>
            <a:r>
              <a:rPr lang="en-US" sz="2400" dirty="0" smtClean="0"/>
              <a:t>Free membership required to utilize materials</a:t>
            </a:r>
            <a:endParaRPr lang="en-US" sz="2400" dirty="0"/>
          </a:p>
          <a:p>
            <a:endParaRPr lang="en-US" sz="2400" dirty="0"/>
          </a:p>
        </p:txBody>
      </p:sp>
      <p:pic>
        <p:nvPicPr>
          <p:cNvPr id="4" name="Picture 3" descr="Sauk and Parklan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771756"/>
            <a:ext cx="1752600" cy="810413"/>
          </a:xfrm>
          <a:prstGeom prst="rect">
            <a:avLst/>
          </a:prstGeom>
        </p:spPr>
      </p:pic>
      <p:pic>
        <p:nvPicPr>
          <p:cNvPr id="5" name="Picture 4" descr="ILCCO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spTree>
    <p:extLst>
      <p:ext uri="{BB962C8B-B14F-4D97-AF65-F5344CB8AC3E}">
        <p14:creationId xmlns:p14="http://schemas.microsoft.com/office/powerpoint/2010/main" val="3999543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Conference Schedule</a:t>
            </a:r>
            <a:endParaRPr lang="en-US" dirty="0"/>
          </a:p>
        </p:txBody>
      </p:sp>
      <p:pic>
        <p:nvPicPr>
          <p:cNvPr id="7" name="Picture 6" descr="ILCC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8" name="Picture 7" descr="Growing Online Learn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81000"/>
            <a:ext cx="2481263" cy="2087269"/>
          </a:xfrm>
          <a:prstGeom prst="rect">
            <a:avLst/>
          </a:prstGeom>
        </p:spPr>
      </p:pic>
      <p:graphicFrame>
        <p:nvGraphicFramePr>
          <p:cNvPr id="3" name="Content Placeholder 2" descr="conference schedule table"/>
          <p:cNvGraphicFramePr>
            <a:graphicFrameLocks noGrp="1"/>
          </p:cNvGraphicFramePr>
          <p:nvPr>
            <p:ph idx="1"/>
            <p:extLst>
              <p:ext uri="{D42A27DB-BD31-4B8C-83A1-F6EECF244321}">
                <p14:modId xmlns:p14="http://schemas.microsoft.com/office/powerpoint/2010/main" val="3507528031"/>
              </p:ext>
            </p:extLst>
          </p:nvPr>
        </p:nvGraphicFramePr>
        <p:xfrm>
          <a:off x="628650" y="2667000"/>
          <a:ext cx="7753349" cy="3041904"/>
        </p:xfrm>
        <a:graphic>
          <a:graphicData uri="http://schemas.openxmlformats.org/drawingml/2006/table">
            <a:tbl>
              <a:tblPr firstCol="1" bandRow="1">
                <a:tableStyleId>{C083E6E3-FA7D-4D7B-A595-EF9225AFEA82}</a:tableStyleId>
              </a:tblPr>
              <a:tblGrid>
                <a:gridCol w="1011128">
                  <a:extLst>
                    <a:ext uri="{9D8B030D-6E8A-4147-A177-3AD203B41FA5}">
                      <a16:colId xmlns:a16="http://schemas.microsoft.com/office/drawing/2014/main" val="2649671566"/>
                    </a:ext>
                  </a:extLst>
                </a:gridCol>
                <a:gridCol w="3780416">
                  <a:extLst>
                    <a:ext uri="{9D8B030D-6E8A-4147-A177-3AD203B41FA5}">
                      <a16:colId xmlns:a16="http://schemas.microsoft.com/office/drawing/2014/main" val="3354382555"/>
                    </a:ext>
                  </a:extLst>
                </a:gridCol>
                <a:gridCol w="2961805">
                  <a:extLst>
                    <a:ext uri="{9D8B030D-6E8A-4147-A177-3AD203B41FA5}">
                      <a16:colId xmlns:a16="http://schemas.microsoft.com/office/drawing/2014/main" val="1310065461"/>
                    </a:ext>
                  </a:extLst>
                </a:gridCol>
              </a:tblGrid>
              <a:tr h="0">
                <a:tc>
                  <a:txBody>
                    <a:bodyPr/>
                    <a:lstStyle/>
                    <a:p>
                      <a:pPr marL="0" marR="0" algn="l">
                        <a:lnSpc>
                          <a:spcPct val="115000"/>
                        </a:lnSpc>
                        <a:spcBef>
                          <a:spcPts val="0"/>
                        </a:spcBef>
                        <a:spcAft>
                          <a:spcPts val="0"/>
                        </a:spcAft>
                      </a:pPr>
                      <a:r>
                        <a:rPr lang="en-US" sz="1050">
                          <a:effectLst/>
                          <a:uFill>
                            <a:solidFill>
                              <a:srgbClr val="000000"/>
                            </a:solidFill>
                          </a:uFill>
                        </a:rPr>
                        <a:t>February 19</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spcBef>
                          <a:spcPts val="0"/>
                        </a:spcBef>
                        <a:spcAft>
                          <a:spcPts val="0"/>
                        </a:spcAft>
                      </a:pPr>
                      <a:r>
                        <a:rPr lang="en-US" sz="1050" dirty="0">
                          <a:effectLst/>
                        </a:rPr>
                        <a:t>KEYNOTE: Accessibility: A Civil Right</a:t>
                      </a:r>
                      <a:endParaRPr lang="en-US" sz="1600" dirty="0">
                        <a:effectLst/>
                        <a:latin typeface="Times New Roman" panose="02020603050405020304" pitchFamily="18" charset="0"/>
                        <a:ea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Vance </a:t>
                      </a:r>
                      <a:r>
                        <a:rPr lang="en-US" sz="1050" dirty="0" smtClean="0">
                          <a:effectLst/>
                        </a:rPr>
                        <a:t>Martin , University </a:t>
                      </a:r>
                      <a:r>
                        <a:rPr lang="en-US" sz="1050" dirty="0">
                          <a:effectLst/>
                        </a:rPr>
                        <a:t>of Illinois Springfield</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668818760"/>
                  </a:ext>
                </a:extLst>
              </a:tr>
              <a:tr h="240030">
                <a:tc>
                  <a:txBody>
                    <a:bodyPr/>
                    <a:lstStyle/>
                    <a:p>
                      <a:pPr marL="0" marR="0" algn="l">
                        <a:lnSpc>
                          <a:spcPct val="115000"/>
                        </a:lnSpc>
                        <a:spcBef>
                          <a:spcPts val="0"/>
                        </a:spcBef>
                        <a:spcAft>
                          <a:spcPts val="0"/>
                        </a:spcAft>
                      </a:pPr>
                      <a:r>
                        <a:rPr lang="en-US" sz="1050">
                          <a:effectLst/>
                          <a:uFill>
                            <a:solidFill>
                              <a:srgbClr val="000000"/>
                            </a:solidFill>
                          </a:uFill>
                        </a:rPr>
                        <a:t>February 19</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 </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Mapping Your Success: Universal Design for Learning</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Zach </a:t>
                      </a:r>
                      <a:r>
                        <a:rPr lang="en-US" sz="1050" dirty="0" err="1" smtClean="0">
                          <a:effectLst/>
                        </a:rPr>
                        <a:t>Petrea</a:t>
                      </a:r>
                      <a:r>
                        <a:rPr lang="en-US" sz="1050" dirty="0" smtClean="0">
                          <a:effectLst/>
                        </a:rPr>
                        <a:t>, Heartland </a:t>
                      </a:r>
                      <a:r>
                        <a:rPr lang="en-US" sz="1050" dirty="0">
                          <a:effectLst/>
                        </a:rPr>
                        <a:t>Community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364067855"/>
                  </a:ext>
                </a:extLst>
              </a:tr>
              <a:tr h="297180">
                <a:tc>
                  <a:txBody>
                    <a:bodyPr/>
                    <a:lstStyle/>
                    <a:p>
                      <a:pPr marL="0" marR="0" algn="l">
                        <a:lnSpc>
                          <a:spcPct val="115000"/>
                        </a:lnSpc>
                        <a:spcBef>
                          <a:spcPts val="0"/>
                        </a:spcBef>
                        <a:spcAft>
                          <a:spcPts val="0"/>
                        </a:spcAft>
                      </a:pPr>
                      <a:r>
                        <a:rPr lang="en-US" sz="1050">
                          <a:effectLst/>
                          <a:uFill>
                            <a:solidFill>
                              <a:srgbClr val="000000"/>
                            </a:solidFill>
                          </a:uFill>
                        </a:rPr>
                        <a:t>February 20</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10:00 AM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000000"/>
                            </a:solidFill>
                          </a:uFill>
                        </a:rPr>
                        <a:t>Simple Solutions: Accessibility for Audio and Video Resources</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Robin </a:t>
                      </a:r>
                      <a:r>
                        <a:rPr lang="en-US" sz="1050" dirty="0" smtClean="0">
                          <a:effectLst/>
                        </a:rPr>
                        <a:t>Fisch, Sauk </a:t>
                      </a:r>
                      <a:r>
                        <a:rPr lang="en-US" sz="1050" dirty="0">
                          <a:effectLst/>
                        </a:rPr>
                        <a:t>Valley Community College </a:t>
                      </a:r>
                      <a:endParaRPr lang="en-US" sz="1600" dirty="0">
                        <a:effectLst/>
                      </a:endParaRPr>
                    </a:p>
                    <a:p>
                      <a:pPr marL="0" marR="0" algn="l">
                        <a:spcBef>
                          <a:spcPts val="0"/>
                        </a:spcBef>
                        <a:spcAft>
                          <a:spcPts val="0"/>
                        </a:spcAft>
                        <a:tabLst>
                          <a:tab pos="1049655" algn="ctr"/>
                        </a:tabLst>
                      </a:pPr>
                      <a:r>
                        <a:rPr lang="en-US" sz="1050" dirty="0">
                          <a:effectLst/>
                        </a:rPr>
                        <a:t>Lori </a:t>
                      </a:r>
                      <a:r>
                        <a:rPr lang="en-US" sz="1050" dirty="0" smtClean="0">
                          <a:effectLst/>
                        </a:rPr>
                        <a:t>Wendt, Parkland </a:t>
                      </a:r>
                      <a:r>
                        <a:rPr lang="en-US" sz="1050" dirty="0">
                          <a:effectLst/>
                        </a:rPr>
                        <a:t>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2756058148"/>
                  </a:ext>
                </a:extLst>
              </a:tr>
              <a:tr h="336550">
                <a:tc>
                  <a:txBody>
                    <a:bodyPr/>
                    <a:lstStyle/>
                    <a:p>
                      <a:pPr marL="0" marR="0" algn="l">
                        <a:lnSpc>
                          <a:spcPct val="115000"/>
                        </a:lnSpc>
                        <a:spcBef>
                          <a:spcPts val="0"/>
                        </a:spcBef>
                        <a:spcAft>
                          <a:spcPts val="0"/>
                        </a:spcAft>
                      </a:pPr>
                      <a:r>
                        <a:rPr lang="en-US" sz="1050">
                          <a:effectLst/>
                          <a:uFill>
                            <a:solidFill>
                              <a:srgbClr val="000000"/>
                            </a:solidFill>
                          </a:uFill>
                        </a:rPr>
                        <a:t>February 20</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Moving Down the Road to Success: How to Approach Accessibility</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Kona </a:t>
                      </a:r>
                      <a:r>
                        <a:rPr lang="en-US" sz="1050" dirty="0" smtClean="0">
                          <a:effectLst/>
                        </a:rPr>
                        <a:t>Jones, Richland </a:t>
                      </a:r>
                      <a:r>
                        <a:rPr lang="en-US" sz="1050" dirty="0">
                          <a:effectLst/>
                        </a:rPr>
                        <a:t>Community College</a:t>
                      </a:r>
                      <a:endParaRPr lang="en-US" sz="1600" dirty="0">
                        <a:effectLst/>
                      </a:endParaRPr>
                    </a:p>
                    <a:p>
                      <a:pPr marL="0" marR="0" algn="l">
                        <a:spcBef>
                          <a:spcPts val="0"/>
                        </a:spcBef>
                        <a:spcAft>
                          <a:spcPts val="0"/>
                        </a:spcAft>
                        <a:tabLst>
                          <a:tab pos="1049655" algn="ctr"/>
                        </a:tabLst>
                      </a:pPr>
                      <a:r>
                        <a:rPr lang="en-US" sz="1050" dirty="0">
                          <a:effectLst/>
                        </a:rPr>
                        <a:t>Scott </a:t>
                      </a:r>
                      <a:r>
                        <a:rPr lang="en-US" sz="1050" dirty="0" err="1" smtClean="0">
                          <a:effectLst/>
                        </a:rPr>
                        <a:t>Rial</a:t>
                      </a:r>
                      <a:r>
                        <a:rPr lang="en-US" sz="1050" dirty="0" smtClean="0">
                          <a:effectLst/>
                        </a:rPr>
                        <a:t>, College </a:t>
                      </a:r>
                      <a:r>
                        <a:rPr lang="en-US" sz="1050" dirty="0">
                          <a:effectLst/>
                        </a:rPr>
                        <a:t>of Lake County</a:t>
                      </a:r>
                      <a:endParaRPr lang="en-US" sz="1600" dirty="0">
                        <a:effectLst/>
                      </a:endParaRPr>
                    </a:p>
                    <a:p>
                      <a:pPr marL="0" marR="0" algn="l">
                        <a:spcBef>
                          <a:spcPts val="0"/>
                        </a:spcBef>
                        <a:spcAft>
                          <a:spcPts val="0"/>
                        </a:spcAft>
                        <a:tabLst>
                          <a:tab pos="1049655" algn="ctr"/>
                        </a:tabLst>
                      </a:pPr>
                      <a:r>
                        <a:rPr lang="en-US" sz="1050" dirty="0">
                          <a:effectLst/>
                        </a:rPr>
                        <a:t>Susan </a:t>
                      </a:r>
                      <a:r>
                        <a:rPr lang="en-US" sz="1050" dirty="0" smtClean="0">
                          <a:effectLst/>
                        </a:rPr>
                        <a:t>Nugent, Lake </a:t>
                      </a:r>
                      <a:r>
                        <a:rPr lang="en-US" sz="1050" dirty="0">
                          <a:effectLst/>
                        </a:rPr>
                        <a:t>Land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3867971540"/>
                  </a:ext>
                </a:extLst>
              </a:tr>
              <a:tr h="268605">
                <a:tc>
                  <a:txBody>
                    <a:bodyPr/>
                    <a:lstStyle/>
                    <a:p>
                      <a:pPr marL="0" marR="0" algn="l">
                        <a:lnSpc>
                          <a:spcPct val="115000"/>
                        </a:lnSpc>
                        <a:spcBef>
                          <a:spcPts val="0"/>
                        </a:spcBef>
                        <a:spcAft>
                          <a:spcPts val="0"/>
                        </a:spcAft>
                      </a:pPr>
                      <a:r>
                        <a:rPr lang="en-US" sz="1050">
                          <a:effectLst/>
                          <a:uFill>
                            <a:solidFill>
                              <a:srgbClr val="000000"/>
                            </a:solidFill>
                          </a:uFill>
                        </a:rPr>
                        <a:t>February 21</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10:00 AM </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Moving Down the Road to Success: How Different Learning Management Systems Address Accessibility</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Kona </a:t>
                      </a:r>
                      <a:r>
                        <a:rPr lang="en-US" sz="1050" dirty="0" smtClean="0">
                          <a:effectLst/>
                        </a:rPr>
                        <a:t>Jones, Richland </a:t>
                      </a:r>
                      <a:r>
                        <a:rPr lang="en-US" sz="1050" dirty="0">
                          <a:effectLst/>
                        </a:rPr>
                        <a:t>Community College</a:t>
                      </a:r>
                      <a:endParaRPr lang="en-US" sz="1600" dirty="0">
                        <a:effectLst/>
                      </a:endParaRPr>
                    </a:p>
                    <a:p>
                      <a:pPr marL="0" marR="0" algn="l">
                        <a:spcBef>
                          <a:spcPts val="0"/>
                        </a:spcBef>
                        <a:spcAft>
                          <a:spcPts val="0"/>
                        </a:spcAft>
                        <a:tabLst>
                          <a:tab pos="1049655" algn="ctr"/>
                        </a:tabLst>
                      </a:pPr>
                      <a:r>
                        <a:rPr lang="en-US" sz="1050" dirty="0">
                          <a:effectLst/>
                        </a:rPr>
                        <a:t>Selom </a:t>
                      </a:r>
                      <a:r>
                        <a:rPr lang="en-US" sz="1050" dirty="0" smtClean="0">
                          <a:effectLst/>
                        </a:rPr>
                        <a:t>Assignon, Harold </a:t>
                      </a:r>
                      <a:r>
                        <a:rPr lang="en-US" sz="1050" dirty="0">
                          <a:effectLst/>
                        </a:rPr>
                        <a:t>Washington College</a:t>
                      </a:r>
                      <a:endParaRPr lang="en-US" sz="1600" dirty="0">
                        <a:effectLst/>
                      </a:endParaRPr>
                    </a:p>
                    <a:p>
                      <a:pPr marL="0" marR="0" algn="l">
                        <a:spcBef>
                          <a:spcPts val="0"/>
                        </a:spcBef>
                        <a:spcAft>
                          <a:spcPts val="0"/>
                        </a:spcAft>
                        <a:tabLst>
                          <a:tab pos="1049655" algn="ctr"/>
                        </a:tabLst>
                      </a:pPr>
                      <a:r>
                        <a:rPr lang="en-US" sz="1050" dirty="0">
                          <a:effectLst/>
                        </a:rPr>
                        <a:t>Lara </a:t>
                      </a:r>
                      <a:r>
                        <a:rPr lang="en-US" sz="1050" dirty="0" smtClean="0">
                          <a:effectLst/>
                        </a:rPr>
                        <a:t>Tompkins, College </a:t>
                      </a:r>
                      <a:r>
                        <a:rPr lang="en-US" sz="1050" dirty="0">
                          <a:effectLst/>
                        </a:rPr>
                        <a:t>of DuPage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540744017"/>
                  </a:ext>
                </a:extLst>
              </a:tr>
              <a:tr h="268605">
                <a:tc>
                  <a:txBody>
                    <a:bodyPr/>
                    <a:lstStyle/>
                    <a:p>
                      <a:pPr marL="0" marR="0" algn="l">
                        <a:lnSpc>
                          <a:spcPct val="115000"/>
                        </a:lnSpc>
                        <a:spcBef>
                          <a:spcPts val="0"/>
                        </a:spcBef>
                        <a:spcAft>
                          <a:spcPts val="0"/>
                        </a:spcAft>
                      </a:pPr>
                      <a:r>
                        <a:rPr lang="en-US" sz="1050">
                          <a:effectLst/>
                          <a:uFill>
                            <a:solidFill>
                              <a:srgbClr val="000000"/>
                            </a:solidFill>
                          </a:uFill>
                        </a:rPr>
                        <a:t>February 21</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Digital Access and YOU</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Becky Benkert &amp; Mike </a:t>
                      </a:r>
                      <a:r>
                        <a:rPr lang="en-US" sz="1050" dirty="0" err="1" smtClean="0">
                          <a:effectLst/>
                        </a:rPr>
                        <a:t>Maxse</a:t>
                      </a:r>
                      <a:r>
                        <a:rPr lang="en-US" sz="1050" dirty="0" smtClean="0">
                          <a:effectLst/>
                        </a:rPr>
                        <a:t>, College </a:t>
                      </a:r>
                      <a:r>
                        <a:rPr lang="en-US" sz="1050" dirty="0">
                          <a:effectLst/>
                        </a:rPr>
                        <a:t>of DuPage </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729688171"/>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Creating Accessible Video - Preparation</a:t>
            </a:r>
            <a:endParaRPr lang="en-US" dirty="0"/>
          </a:p>
        </p:txBody>
      </p:sp>
      <p:sp>
        <p:nvSpPr>
          <p:cNvPr id="138243" name="Rectangle 3"/>
          <p:cNvSpPr>
            <a:spLocks noGrp="1" noChangeArrowheads="1"/>
          </p:cNvSpPr>
          <p:nvPr>
            <p:ph idx="1"/>
          </p:nvPr>
        </p:nvSpPr>
        <p:spPr>
          <a:xfrm>
            <a:off x="628650" y="1524000"/>
            <a:ext cx="7886700" cy="4025253"/>
          </a:xfrm>
        </p:spPr>
        <p:txBody>
          <a:bodyPr>
            <a:normAutofit fontScale="85000" lnSpcReduction="20000"/>
          </a:bodyPr>
          <a:lstStyle/>
          <a:p>
            <a:pPr>
              <a:spcBef>
                <a:spcPts val="0"/>
              </a:spcBef>
              <a:spcAft>
                <a:spcPts val="1200"/>
              </a:spcAft>
            </a:pPr>
            <a:r>
              <a:rPr lang="en-US" sz="2600" dirty="0" smtClean="0"/>
              <a:t>Script (if possible)</a:t>
            </a:r>
          </a:p>
          <a:p>
            <a:pPr>
              <a:spcBef>
                <a:spcPts val="0"/>
              </a:spcBef>
              <a:spcAft>
                <a:spcPts val="1200"/>
              </a:spcAft>
            </a:pPr>
            <a:r>
              <a:rPr lang="en-US" sz="2600" dirty="0" smtClean="0"/>
              <a:t>Equipment</a:t>
            </a:r>
          </a:p>
          <a:p>
            <a:pPr>
              <a:spcBef>
                <a:spcPts val="0"/>
              </a:spcBef>
              <a:spcAft>
                <a:spcPts val="1200"/>
              </a:spcAft>
            </a:pPr>
            <a:r>
              <a:rPr lang="en-US" sz="2600" dirty="0" smtClean="0"/>
              <a:t>Environment</a:t>
            </a:r>
          </a:p>
          <a:p>
            <a:pPr>
              <a:spcBef>
                <a:spcPts val="0"/>
              </a:spcBef>
              <a:spcAft>
                <a:spcPts val="1200"/>
              </a:spcAft>
            </a:pPr>
            <a:r>
              <a:rPr lang="en-US" sz="2600" dirty="0" smtClean="0"/>
              <a:t>Background/inset video</a:t>
            </a:r>
          </a:p>
          <a:p>
            <a:pPr>
              <a:spcBef>
                <a:spcPts val="0"/>
              </a:spcBef>
              <a:spcAft>
                <a:spcPts val="1200"/>
              </a:spcAft>
            </a:pPr>
            <a:r>
              <a:rPr lang="en-US" sz="2600" dirty="0" smtClean="0"/>
              <a:t>Color/contrast</a:t>
            </a:r>
          </a:p>
          <a:p>
            <a:pPr>
              <a:spcBef>
                <a:spcPts val="0"/>
              </a:spcBef>
              <a:spcAft>
                <a:spcPts val="1200"/>
              </a:spcAft>
            </a:pPr>
            <a:r>
              <a:rPr lang="en-US" sz="2600" dirty="0" smtClean="0"/>
              <a:t>Software</a:t>
            </a:r>
          </a:p>
          <a:p>
            <a:pPr lvl="1">
              <a:spcBef>
                <a:spcPts val="0"/>
              </a:spcBef>
              <a:spcAft>
                <a:spcPts val="1200"/>
              </a:spcAft>
            </a:pPr>
            <a:r>
              <a:rPr lang="en-US" sz="1900" dirty="0" smtClean="0"/>
              <a:t>Jing (free, 5 minute limit, must edit in another software)</a:t>
            </a:r>
          </a:p>
          <a:p>
            <a:pPr lvl="1">
              <a:spcBef>
                <a:spcPts val="0"/>
              </a:spcBef>
              <a:spcAft>
                <a:spcPts val="1200"/>
              </a:spcAft>
            </a:pPr>
            <a:r>
              <a:rPr lang="en-US" sz="1900" dirty="0" err="1" smtClean="0"/>
              <a:t>Screencastify</a:t>
            </a:r>
            <a:r>
              <a:rPr lang="en-US" sz="1900" dirty="0" smtClean="0"/>
              <a:t> (free, 10 minute limit, must edit in another software)</a:t>
            </a:r>
          </a:p>
          <a:p>
            <a:pPr lvl="1">
              <a:spcBef>
                <a:spcPts val="0"/>
              </a:spcBef>
              <a:spcAft>
                <a:spcPts val="1200"/>
              </a:spcAft>
            </a:pPr>
            <a:r>
              <a:rPr lang="en-US" sz="1900" dirty="0" smtClean="0"/>
              <a:t>Screencast-o-</a:t>
            </a:r>
            <a:r>
              <a:rPr lang="en-US" sz="1900" dirty="0" err="1" smtClean="0"/>
              <a:t>matic</a:t>
            </a:r>
            <a:r>
              <a:rPr lang="en-US" sz="1900" dirty="0" smtClean="0"/>
              <a:t> (low price, more features)</a:t>
            </a:r>
          </a:p>
          <a:p>
            <a:pPr lvl="1">
              <a:spcBef>
                <a:spcPts val="0"/>
              </a:spcBef>
              <a:spcAft>
                <a:spcPts val="1200"/>
              </a:spcAft>
            </a:pPr>
            <a:r>
              <a:rPr lang="en-US" sz="1900" dirty="0" smtClean="0"/>
              <a:t>Camtasia</a:t>
            </a:r>
          </a:p>
          <a:p>
            <a:pPr lvl="1">
              <a:spcBef>
                <a:spcPts val="0"/>
              </a:spcBef>
              <a:spcAft>
                <a:spcPts val="1200"/>
              </a:spcAft>
            </a:pPr>
            <a:r>
              <a:rPr lang="en-US" sz="1900" dirty="0" smtClean="0"/>
              <a:t>iMovie</a:t>
            </a:r>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3929964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Script</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3" name="Picture 2" descr="Typed script"/>
          <p:cNvPicPr>
            <a:picLocks noChangeAspect="1"/>
          </p:cNvPicPr>
          <p:nvPr/>
        </p:nvPicPr>
        <p:blipFill>
          <a:blip r:embed="rId5"/>
          <a:stretch>
            <a:fillRect/>
          </a:stretch>
        </p:blipFill>
        <p:spPr>
          <a:xfrm>
            <a:off x="2286000" y="1219200"/>
            <a:ext cx="5351260" cy="4338637"/>
          </a:xfrm>
          <a:prstGeom prst="rect">
            <a:avLst/>
          </a:prstGeom>
        </p:spPr>
      </p:pic>
    </p:spTree>
    <p:extLst>
      <p:ext uri="{BB962C8B-B14F-4D97-AF65-F5344CB8AC3E}">
        <p14:creationId xmlns:p14="http://schemas.microsoft.com/office/powerpoint/2010/main" val="102250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Equipment</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2050" name="Picture 2" descr="VTN USB heads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05000"/>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ntronics wireless heads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708290"/>
            <a:ext cx="2479675" cy="2479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itech desktop micro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221582"/>
            <a:ext cx="17049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adioshack desktop micropho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3400" y="1007269"/>
            <a:ext cx="170688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8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Environment</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3078" name="Picture 6" descr="Open office with high ceiling and wood floo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576" y="1690689"/>
            <a:ext cx="2519031" cy="33575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 Office with Chair and Small Wooden Office Desk on Carp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483" y="1690689"/>
            <a:ext cx="3658990" cy="345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63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Background/Inset Video</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3074" name="Picture 2" descr="Background example&#10;"/>
          <p:cNvPicPr>
            <a:picLocks noChangeAspect="1" noChangeArrowheads="1"/>
          </p:cNvPicPr>
          <p:nvPr/>
        </p:nvPicPr>
        <p:blipFill rotWithShape="1">
          <a:blip r:embed="rId5">
            <a:extLst>
              <a:ext uri="{28A0092B-C50C-407E-A947-70E740481C1C}">
                <a14:useLocalDpi xmlns:a14="http://schemas.microsoft.com/office/drawing/2010/main" val="0"/>
              </a:ext>
            </a:extLst>
          </a:blip>
          <a:srcRect l="61334" t="23407" r="5972" b="17943"/>
          <a:stretch/>
        </p:blipFill>
        <p:spPr bwMode="auto">
          <a:xfrm>
            <a:off x="914400" y="1905000"/>
            <a:ext cx="289519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in background example"/>
          <p:cNvPicPr>
            <a:picLocks noChangeAspect="1" noChangeArrowheads="1"/>
          </p:cNvPicPr>
          <p:nvPr/>
        </p:nvPicPr>
        <p:blipFill rotWithShape="1">
          <a:blip r:embed="rId6">
            <a:extLst>
              <a:ext uri="{28A0092B-C50C-407E-A947-70E740481C1C}">
                <a14:useLocalDpi xmlns:a14="http://schemas.microsoft.com/office/drawing/2010/main" val="0"/>
              </a:ext>
            </a:extLst>
          </a:blip>
          <a:srcRect l="28933" t="26553" r="28892" b="25613"/>
          <a:stretch/>
        </p:blipFill>
        <p:spPr bwMode="auto">
          <a:xfrm>
            <a:off x="4419600" y="3048000"/>
            <a:ext cx="3276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71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Color/Contrast</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3" name="Picture 2" descr="Sample Power Point slide with poor contrast ratio"/>
          <p:cNvPicPr>
            <a:picLocks noChangeAspect="1"/>
          </p:cNvPicPr>
          <p:nvPr/>
        </p:nvPicPr>
        <p:blipFill>
          <a:blip r:embed="rId5"/>
          <a:stretch>
            <a:fillRect/>
          </a:stretch>
        </p:blipFill>
        <p:spPr>
          <a:xfrm>
            <a:off x="381000" y="1447800"/>
            <a:ext cx="5479897" cy="3803469"/>
          </a:xfrm>
          <a:prstGeom prst="rect">
            <a:avLst/>
          </a:prstGeom>
        </p:spPr>
      </p:pic>
      <p:pic>
        <p:nvPicPr>
          <p:cNvPr id="2" name="Picture 1" descr="color contrast checker example"/>
          <p:cNvPicPr>
            <a:picLocks noChangeAspect="1"/>
          </p:cNvPicPr>
          <p:nvPr/>
        </p:nvPicPr>
        <p:blipFill>
          <a:blip r:embed="rId6"/>
          <a:stretch>
            <a:fillRect/>
          </a:stretch>
        </p:blipFill>
        <p:spPr>
          <a:xfrm>
            <a:off x="3962400" y="2590800"/>
            <a:ext cx="4833621" cy="3209924"/>
          </a:xfrm>
          <a:prstGeom prst="rect">
            <a:avLst/>
          </a:prstGeom>
        </p:spPr>
      </p:pic>
    </p:spTree>
    <p:extLst>
      <p:ext uri="{BB962C8B-B14F-4D97-AF65-F5344CB8AC3E}">
        <p14:creationId xmlns:p14="http://schemas.microsoft.com/office/powerpoint/2010/main" val="3191671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Creating Accessible Video - </a:t>
            </a:r>
            <a:r>
              <a:rPr lang="en-US" dirty="0" smtClean="0"/>
              <a:t>Finishing</a:t>
            </a:r>
            <a:endParaRPr lang="en-US" dirty="0"/>
          </a:p>
        </p:txBody>
      </p:sp>
      <p:sp>
        <p:nvSpPr>
          <p:cNvPr id="138243" name="Rectangle 3"/>
          <p:cNvSpPr>
            <a:spLocks noGrp="1" noChangeArrowheads="1"/>
          </p:cNvSpPr>
          <p:nvPr>
            <p:ph idx="1"/>
          </p:nvPr>
        </p:nvSpPr>
        <p:spPr>
          <a:xfrm>
            <a:off x="628650" y="1905001"/>
            <a:ext cx="7886700" cy="4038600"/>
          </a:xfrm>
        </p:spPr>
        <p:txBody>
          <a:bodyPr/>
          <a:lstStyle/>
          <a:p>
            <a:pPr>
              <a:spcBef>
                <a:spcPts val="0"/>
              </a:spcBef>
              <a:spcAft>
                <a:spcPts val="1200"/>
              </a:spcAft>
            </a:pPr>
            <a:r>
              <a:rPr lang="en-US" sz="2400" dirty="0" smtClean="0"/>
              <a:t>YouTube/Microsoft Video/</a:t>
            </a:r>
            <a:r>
              <a:rPr lang="en-US" sz="2400" dirty="0" err="1" smtClean="0"/>
              <a:t>Techsmith</a:t>
            </a:r>
            <a:r>
              <a:rPr lang="en-US" sz="2400" dirty="0" smtClean="0"/>
              <a:t> Relay auto-caption</a:t>
            </a:r>
          </a:p>
          <a:p>
            <a:pPr lvl="1">
              <a:spcBef>
                <a:spcPts val="0"/>
              </a:spcBef>
              <a:spcAft>
                <a:spcPts val="1200"/>
              </a:spcAft>
            </a:pPr>
            <a:r>
              <a:rPr lang="en-US" dirty="0" smtClean="0"/>
              <a:t>Need to correct punctuation, spelling</a:t>
            </a:r>
            <a:endParaRPr lang="en-US" dirty="0"/>
          </a:p>
          <a:p>
            <a:pPr>
              <a:spcBef>
                <a:spcPts val="0"/>
              </a:spcBef>
              <a:spcAft>
                <a:spcPts val="1200"/>
              </a:spcAft>
            </a:pPr>
            <a:r>
              <a:rPr lang="en-US" sz="2400" dirty="0" smtClean="0"/>
              <a:t>Include transcript (written script)</a:t>
            </a:r>
          </a:p>
          <a:p>
            <a:pPr>
              <a:spcBef>
                <a:spcPts val="0"/>
              </a:spcBef>
              <a:spcAft>
                <a:spcPts val="1200"/>
              </a:spcAft>
            </a:pPr>
            <a:r>
              <a:rPr lang="en-US" sz="2400" dirty="0" smtClean="0"/>
              <a:t>Audio description (</a:t>
            </a:r>
            <a:r>
              <a:rPr lang="en-US" sz="2400" dirty="0" err="1" smtClean="0"/>
              <a:t>YouDescribe</a:t>
            </a:r>
            <a:r>
              <a:rPr lang="en-US" sz="2400" dirty="0" smtClean="0"/>
              <a:t>)</a:t>
            </a:r>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1125224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YouTube Auto-Caption</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3" name="Picture 2" descr="Sample of correcting auto-captions"/>
          <p:cNvPicPr>
            <a:picLocks noChangeAspect="1"/>
          </p:cNvPicPr>
          <p:nvPr/>
        </p:nvPicPr>
        <p:blipFill>
          <a:blip r:embed="rId5"/>
          <a:stretch>
            <a:fillRect/>
          </a:stretch>
        </p:blipFill>
        <p:spPr>
          <a:xfrm>
            <a:off x="1752600" y="1447800"/>
            <a:ext cx="5411211" cy="4053018"/>
          </a:xfrm>
          <a:prstGeom prst="rect">
            <a:avLst/>
          </a:prstGeom>
        </p:spPr>
      </p:pic>
    </p:spTree>
    <p:extLst>
      <p:ext uri="{BB962C8B-B14F-4D97-AF65-F5344CB8AC3E}">
        <p14:creationId xmlns:p14="http://schemas.microsoft.com/office/powerpoint/2010/main" val="3649103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YouTube Transcribe and Auto-Sync</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2" name="Picture 1" descr="Example of transcribe and auto-synce"/>
          <p:cNvPicPr>
            <a:picLocks noChangeAspect="1"/>
          </p:cNvPicPr>
          <p:nvPr/>
        </p:nvPicPr>
        <p:blipFill>
          <a:blip r:embed="rId5"/>
          <a:stretch>
            <a:fillRect/>
          </a:stretch>
        </p:blipFill>
        <p:spPr>
          <a:xfrm>
            <a:off x="2971800" y="1524000"/>
            <a:ext cx="3819525" cy="3984397"/>
          </a:xfrm>
          <a:prstGeom prst="rect">
            <a:avLst/>
          </a:prstGeom>
        </p:spPr>
      </p:pic>
    </p:spTree>
    <p:extLst>
      <p:ext uri="{BB962C8B-B14F-4D97-AF65-F5344CB8AC3E}">
        <p14:creationId xmlns:p14="http://schemas.microsoft.com/office/powerpoint/2010/main" val="2710333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Including the Transcript</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3" name="Picture 2" descr="Weekly course module showing the transcript availability"/>
          <p:cNvPicPr>
            <a:picLocks noChangeAspect="1"/>
          </p:cNvPicPr>
          <p:nvPr/>
        </p:nvPicPr>
        <p:blipFill>
          <a:blip r:embed="rId5"/>
          <a:stretch>
            <a:fillRect/>
          </a:stretch>
        </p:blipFill>
        <p:spPr>
          <a:xfrm>
            <a:off x="1869142" y="1371600"/>
            <a:ext cx="5332889" cy="4367606"/>
          </a:xfrm>
          <a:prstGeom prst="rect">
            <a:avLst/>
          </a:prstGeom>
        </p:spPr>
      </p:pic>
    </p:spTree>
    <p:extLst>
      <p:ext uri="{BB962C8B-B14F-4D97-AF65-F5344CB8AC3E}">
        <p14:creationId xmlns:p14="http://schemas.microsoft.com/office/powerpoint/2010/main" val="1819702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5961"/>
            <a:ext cx="6858000" cy="919163"/>
          </a:xfrm>
        </p:spPr>
        <p:txBody>
          <a:bodyPr/>
          <a:lstStyle/>
          <a:p>
            <a:pPr algn="l"/>
            <a:r>
              <a:rPr lang="en-US" dirty="0" smtClean="0"/>
              <a:t>Simple Solutions:</a:t>
            </a:r>
            <a:endParaRPr lang="en-US" dirty="0"/>
          </a:p>
        </p:txBody>
      </p:sp>
      <p:sp>
        <p:nvSpPr>
          <p:cNvPr id="3" name="Subtitle 2"/>
          <p:cNvSpPr>
            <a:spLocks noGrp="1"/>
          </p:cNvSpPr>
          <p:nvPr>
            <p:ph type="subTitle" idx="1"/>
          </p:nvPr>
        </p:nvSpPr>
        <p:spPr>
          <a:xfrm>
            <a:off x="685800" y="4267200"/>
            <a:ext cx="6858000" cy="588962"/>
          </a:xfrm>
        </p:spPr>
        <p:txBody>
          <a:bodyPr/>
          <a:lstStyle/>
          <a:p>
            <a:pPr algn="l"/>
            <a:r>
              <a:rPr lang="en-US" dirty="0"/>
              <a:t>Accessibility for Audio and Video Resources</a:t>
            </a:r>
          </a:p>
        </p:txBody>
      </p:sp>
      <p:pic>
        <p:nvPicPr>
          <p:cNvPr id="6" name="Picture 5" descr="Sauk Valley Community Colleg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 y="6011900"/>
            <a:ext cx="2876739" cy="846100"/>
          </a:xfrm>
          <a:prstGeom prst="rect">
            <a:avLst/>
          </a:prstGeom>
        </p:spPr>
      </p:pic>
      <p:pic>
        <p:nvPicPr>
          <p:cNvPr id="7" name="Picture 6" descr="Parkland Colleg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5885868"/>
            <a:ext cx="2895600" cy="972131"/>
          </a:xfrm>
          <a:prstGeom prst="rect">
            <a:avLst/>
          </a:prstGeom>
        </p:spPr>
      </p:pic>
    </p:spTree>
    <p:extLst>
      <p:ext uri="{BB962C8B-B14F-4D97-AF65-F5344CB8AC3E}">
        <p14:creationId xmlns:p14="http://schemas.microsoft.com/office/powerpoint/2010/main" val="1678183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Audio Descriptions</a:t>
            </a:r>
            <a:endParaRPr lang="en-US"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6" name="Picture 5" descr="YouDescribe audio description web page"/>
          <p:cNvPicPr>
            <a:picLocks noChangeAspect="1"/>
          </p:cNvPicPr>
          <p:nvPr/>
        </p:nvPicPr>
        <p:blipFill>
          <a:blip r:embed="rId5"/>
          <a:stretch>
            <a:fillRect/>
          </a:stretch>
        </p:blipFill>
        <p:spPr>
          <a:xfrm>
            <a:off x="1524000" y="1524000"/>
            <a:ext cx="6096000" cy="4129867"/>
          </a:xfrm>
          <a:prstGeom prst="rect">
            <a:avLst/>
          </a:prstGeom>
        </p:spPr>
      </p:pic>
    </p:spTree>
    <p:extLst>
      <p:ext uri="{BB962C8B-B14F-4D97-AF65-F5344CB8AC3E}">
        <p14:creationId xmlns:p14="http://schemas.microsoft.com/office/powerpoint/2010/main" val="1995715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Creating Accessible Audio - Preparation</a:t>
            </a:r>
            <a:endParaRPr lang="en-US" dirty="0"/>
          </a:p>
        </p:txBody>
      </p:sp>
      <p:sp>
        <p:nvSpPr>
          <p:cNvPr id="138243" name="Rectangle 3"/>
          <p:cNvSpPr>
            <a:spLocks noGrp="1" noChangeArrowheads="1"/>
          </p:cNvSpPr>
          <p:nvPr>
            <p:ph idx="1"/>
          </p:nvPr>
        </p:nvSpPr>
        <p:spPr>
          <a:xfrm>
            <a:off x="628650" y="1690689"/>
            <a:ext cx="7886700" cy="4252911"/>
          </a:xfrm>
        </p:spPr>
        <p:txBody>
          <a:bodyPr>
            <a:normAutofit/>
          </a:bodyPr>
          <a:lstStyle/>
          <a:p>
            <a:pPr>
              <a:spcBef>
                <a:spcPts val="0"/>
              </a:spcBef>
              <a:spcAft>
                <a:spcPts val="1200"/>
              </a:spcAft>
            </a:pPr>
            <a:r>
              <a:rPr lang="en-US" sz="2400" dirty="0" smtClean="0"/>
              <a:t>Same as video preparation:</a:t>
            </a:r>
          </a:p>
          <a:p>
            <a:pPr lvl="1">
              <a:spcBef>
                <a:spcPts val="0"/>
              </a:spcBef>
              <a:spcAft>
                <a:spcPts val="1200"/>
              </a:spcAft>
            </a:pPr>
            <a:r>
              <a:rPr lang="en-US" dirty="0" smtClean="0"/>
              <a:t>Script (recommended)</a:t>
            </a:r>
            <a:endParaRPr lang="en-US" dirty="0"/>
          </a:p>
          <a:p>
            <a:pPr lvl="1">
              <a:spcBef>
                <a:spcPts val="0"/>
              </a:spcBef>
              <a:spcAft>
                <a:spcPts val="1200"/>
              </a:spcAft>
            </a:pPr>
            <a:r>
              <a:rPr lang="en-US" dirty="0"/>
              <a:t>Equipment</a:t>
            </a:r>
          </a:p>
          <a:p>
            <a:pPr lvl="1">
              <a:spcBef>
                <a:spcPts val="0"/>
              </a:spcBef>
              <a:spcAft>
                <a:spcPts val="1200"/>
              </a:spcAft>
            </a:pPr>
            <a:r>
              <a:rPr lang="en-US" dirty="0"/>
              <a:t>Environment</a:t>
            </a:r>
          </a:p>
          <a:p>
            <a:pPr>
              <a:spcBef>
                <a:spcPts val="0"/>
              </a:spcBef>
              <a:spcAft>
                <a:spcPts val="1200"/>
              </a:spcAft>
            </a:pPr>
            <a:r>
              <a:rPr lang="en-US" sz="2400" dirty="0" smtClean="0"/>
              <a:t>Software</a:t>
            </a:r>
            <a:endParaRPr lang="en-US" sz="2400" dirty="0"/>
          </a:p>
          <a:p>
            <a:pPr lvl="1">
              <a:spcBef>
                <a:spcPts val="0"/>
              </a:spcBef>
              <a:spcAft>
                <a:spcPts val="1200"/>
              </a:spcAft>
            </a:pPr>
            <a:r>
              <a:rPr lang="en-US" dirty="0" smtClean="0"/>
              <a:t>Audacity</a:t>
            </a:r>
          </a:p>
          <a:p>
            <a:pPr lvl="1">
              <a:spcBef>
                <a:spcPts val="0"/>
              </a:spcBef>
              <a:spcAft>
                <a:spcPts val="1200"/>
              </a:spcAft>
            </a:pPr>
            <a:r>
              <a:rPr lang="en-US" dirty="0" smtClean="0"/>
              <a:t>Recorder Plus (iOS)</a:t>
            </a:r>
          </a:p>
          <a:p>
            <a:pPr lvl="1">
              <a:spcBef>
                <a:spcPts val="0"/>
              </a:spcBef>
              <a:spcAft>
                <a:spcPts val="1200"/>
              </a:spcAft>
            </a:pPr>
            <a:r>
              <a:rPr lang="en-US" dirty="0" smtClean="0"/>
              <a:t>Adobe Audition</a:t>
            </a:r>
            <a:endParaRPr lang="en-US" dirty="0"/>
          </a:p>
          <a:p>
            <a:pPr marL="0" indent="0">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1026" name="Picture 2" descr="Recorder Plus screen 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437" y="1828800"/>
            <a:ext cx="1989736" cy="354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470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Creating Accessible </a:t>
            </a:r>
            <a:r>
              <a:rPr lang="en-US" dirty="0" smtClean="0"/>
              <a:t>Audio- </a:t>
            </a:r>
            <a:r>
              <a:rPr lang="en-US" dirty="0"/>
              <a:t>Finishing</a:t>
            </a:r>
          </a:p>
        </p:txBody>
      </p:sp>
      <p:sp>
        <p:nvSpPr>
          <p:cNvPr id="138243" name="Rectangle 3"/>
          <p:cNvSpPr>
            <a:spLocks noGrp="1" noChangeArrowheads="1"/>
          </p:cNvSpPr>
          <p:nvPr>
            <p:ph idx="1"/>
          </p:nvPr>
        </p:nvSpPr>
        <p:spPr>
          <a:xfrm>
            <a:off x="628650" y="1524001"/>
            <a:ext cx="7886700" cy="4419600"/>
          </a:xfrm>
        </p:spPr>
        <p:txBody>
          <a:bodyPr/>
          <a:lstStyle/>
          <a:p>
            <a:pPr>
              <a:spcBef>
                <a:spcPts val="0"/>
              </a:spcBef>
              <a:spcAft>
                <a:spcPts val="1200"/>
              </a:spcAft>
            </a:pPr>
            <a:r>
              <a:rPr lang="en-US" sz="2400" dirty="0" smtClean="0"/>
              <a:t>Camtasia (voice recognition), Express Scribe (manual transcription)*</a:t>
            </a:r>
            <a:endParaRPr lang="en-US" sz="2400" dirty="0"/>
          </a:p>
          <a:p>
            <a:pPr>
              <a:spcBef>
                <a:spcPts val="0"/>
              </a:spcBef>
              <a:spcAft>
                <a:spcPts val="1200"/>
              </a:spcAft>
            </a:pPr>
            <a:r>
              <a:rPr lang="en-US" sz="2400" dirty="0" smtClean="0"/>
              <a:t>Include </a:t>
            </a:r>
            <a:r>
              <a:rPr lang="en-US" sz="2400" dirty="0"/>
              <a:t>transcript (written script</a:t>
            </a:r>
            <a:r>
              <a:rPr lang="en-US" sz="2400" dirty="0" smtClean="0"/>
              <a:t>)</a:t>
            </a:r>
          </a:p>
          <a:p>
            <a:pPr>
              <a:spcBef>
                <a:spcPts val="0"/>
              </a:spcBef>
              <a:spcAft>
                <a:spcPts val="1200"/>
              </a:spcAft>
            </a:pPr>
            <a:endParaRPr lang="en-US" sz="2400" dirty="0"/>
          </a:p>
          <a:p>
            <a:pPr marL="0" indent="0">
              <a:spcBef>
                <a:spcPts val="0"/>
              </a:spcBef>
              <a:spcAft>
                <a:spcPts val="1200"/>
              </a:spcAft>
              <a:buNone/>
            </a:pPr>
            <a:r>
              <a:rPr lang="en-US" sz="2000" i="1" dirty="0" smtClean="0"/>
              <a:t>*YouTube won’t caption audio unless it has a “video” or image component, so if you create a video file from your audio, then you can use YouTube to auto-caption</a:t>
            </a:r>
            <a:endParaRPr lang="en-US" sz="2000" i="1" dirty="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2062223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Resources</a:t>
            </a:r>
            <a:endParaRPr lang="en-US" dirty="0"/>
          </a:p>
        </p:txBody>
      </p:sp>
      <p:sp>
        <p:nvSpPr>
          <p:cNvPr id="138243" name="Rectangle 3"/>
          <p:cNvSpPr>
            <a:spLocks noGrp="1" noChangeArrowheads="1"/>
          </p:cNvSpPr>
          <p:nvPr>
            <p:ph idx="1"/>
          </p:nvPr>
        </p:nvSpPr>
        <p:spPr>
          <a:xfrm>
            <a:off x="628650" y="1371600"/>
            <a:ext cx="7886700" cy="3721395"/>
          </a:xfrm>
        </p:spPr>
        <p:txBody>
          <a:bodyPr>
            <a:normAutofit lnSpcReduction="10000"/>
          </a:bodyPr>
          <a:lstStyle/>
          <a:p>
            <a:pPr>
              <a:spcBef>
                <a:spcPts val="0"/>
              </a:spcBef>
              <a:spcAft>
                <a:spcPts val="1200"/>
              </a:spcAft>
            </a:pPr>
            <a:r>
              <a:rPr lang="en-US" sz="2400" u="sng" dirty="0" smtClean="0">
                <a:hlinkClick r:id="rId3"/>
              </a:rPr>
              <a:t>W3C Multimedia Accessibility FAQ </a:t>
            </a:r>
            <a:r>
              <a:rPr lang="en-US" sz="2400" dirty="0" smtClean="0"/>
              <a:t>(https</a:t>
            </a:r>
            <a:r>
              <a:rPr lang="en-US" sz="2400" dirty="0"/>
              <a:t>://</a:t>
            </a:r>
            <a:r>
              <a:rPr lang="en-US" sz="2400" dirty="0" smtClean="0"/>
              <a:t>www.w3.org/2008/06/video-notes)</a:t>
            </a:r>
          </a:p>
          <a:p>
            <a:pPr>
              <a:spcBef>
                <a:spcPts val="0"/>
              </a:spcBef>
              <a:spcAft>
                <a:spcPts val="1200"/>
              </a:spcAft>
            </a:pPr>
            <a:r>
              <a:rPr lang="en-US" sz="2400" dirty="0" smtClean="0">
                <a:hlinkClick r:id="rId4"/>
              </a:rPr>
              <a:t>6 YouTube Hacks for Captioning and Subtitling </a:t>
            </a:r>
            <a:r>
              <a:rPr lang="en-US" sz="2400" dirty="0" smtClean="0"/>
              <a:t>(https</a:t>
            </a:r>
            <a:r>
              <a:rPr lang="en-US" sz="2400" dirty="0"/>
              <a:t>://www.3playmedia.com/2018/03/29/5-youtube-hacks-for-captioning-and-subtitling</a:t>
            </a:r>
            <a:r>
              <a:rPr lang="en-US" sz="2400" dirty="0" smtClean="0"/>
              <a:t>/)</a:t>
            </a:r>
          </a:p>
          <a:p>
            <a:pPr>
              <a:spcBef>
                <a:spcPts val="0"/>
              </a:spcBef>
              <a:spcAft>
                <a:spcPts val="1200"/>
              </a:spcAft>
            </a:pPr>
            <a:r>
              <a:rPr lang="en-US" sz="2400" dirty="0" smtClean="0">
                <a:hlinkClick r:id="rId5"/>
              </a:rPr>
              <a:t>WebAIM Color </a:t>
            </a:r>
            <a:r>
              <a:rPr lang="en-US" sz="2400" dirty="0">
                <a:hlinkClick r:id="rId5"/>
              </a:rPr>
              <a:t>Contrast Checker</a:t>
            </a:r>
            <a:r>
              <a:rPr lang="en-US" sz="2400" dirty="0"/>
              <a:t> (</a:t>
            </a:r>
            <a:r>
              <a:rPr lang="en-US" sz="2400" dirty="0">
                <a:hlinkClick r:id="rId5"/>
              </a:rPr>
              <a:t>https://webaim.org/resources/contrastchecker</a:t>
            </a:r>
            <a:r>
              <a:rPr lang="en-US" sz="2400" dirty="0" smtClean="0">
                <a:hlinkClick r:id="rId5"/>
              </a:rPr>
              <a:t>/</a:t>
            </a:r>
            <a:r>
              <a:rPr lang="en-US" sz="2400" dirty="0" smtClean="0"/>
              <a:t>)</a:t>
            </a:r>
          </a:p>
          <a:p>
            <a:pPr>
              <a:spcBef>
                <a:spcPts val="0"/>
              </a:spcBef>
              <a:spcAft>
                <a:spcPts val="1200"/>
              </a:spcAft>
            </a:pPr>
            <a:r>
              <a:rPr lang="en-US" sz="2400" dirty="0" smtClean="0">
                <a:hlinkClick r:id="rId6"/>
              </a:rPr>
              <a:t>Three Play Media</a:t>
            </a:r>
            <a:endParaRPr lang="en-US" sz="2400" dirty="0" smtClean="0"/>
          </a:p>
          <a:p>
            <a:pPr marL="0" indent="0">
              <a:spcBef>
                <a:spcPts val="0"/>
              </a:spcBef>
              <a:spcAft>
                <a:spcPts val="1200"/>
              </a:spcAft>
              <a:buNone/>
            </a:pPr>
            <a:r>
              <a:rPr lang="en-US" sz="2400" dirty="0" smtClean="0"/>
              <a:t>   (</a:t>
            </a:r>
            <a:r>
              <a:rPr lang="en-US" sz="2400" dirty="0">
                <a:hlinkClick r:id="rId6"/>
              </a:rPr>
              <a:t>https://www.3playmedia.com</a:t>
            </a:r>
            <a:r>
              <a:rPr lang="en-US" sz="2400" dirty="0" smtClean="0">
                <a:hlinkClick r:id="rId6"/>
              </a:rPr>
              <a:t>/</a:t>
            </a:r>
            <a:r>
              <a:rPr lang="en-US" sz="2400" dirty="0" smtClean="0"/>
              <a:t>)</a:t>
            </a:r>
          </a:p>
          <a:p>
            <a:pPr marL="0" indent="0">
              <a:spcBef>
                <a:spcPts val="0"/>
              </a:spcBef>
              <a:spcAft>
                <a:spcPts val="1200"/>
              </a:spcAft>
              <a:buNone/>
            </a:pPr>
            <a:endParaRPr lang="en-US" sz="2400" dirty="0" smtClean="0"/>
          </a:p>
          <a:p>
            <a:pPr marL="0" indent="0">
              <a:spcBef>
                <a:spcPts val="0"/>
              </a:spcBef>
              <a:spcAft>
                <a:spcPts val="1200"/>
              </a:spcAft>
              <a:buNone/>
            </a:pPr>
            <a:endParaRPr lang="en-US" sz="2400" dirty="0"/>
          </a:p>
          <a:p>
            <a:pPr>
              <a:spcBef>
                <a:spcPts val="0"/>
              </a:spcBef>
              <a:spcAft>
                <a:spcPts val="1200"/>
              </a:spcAft>
            </a:pPr>
            <a:endParaRPr lang="en-US" sz="2400" dirty="0" smtClean="0"/>
          </a:p>
        </p:txBody>
      </p:sp>
      <p:pic>
        <p:nvPicPr>
          <p:cNvPr id="4" name="Picture 3" descr="ILCCO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3675457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Questions?</a:t>
            </a:r>
            <a:endParaRPr lang="en-US" dirty="0"/>
          </a:p>
        </p:txBody>
      </p:sp>
      <p:pic>
        <p:nvPicPr>
          <p:cNvPr id="2" name="Content Placeholder 1" descr="Question marks in thought bubbles&#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88650" y="1905000"/>
            <a:ext cx="5152559" cy="3061972"/>
          </a:xfrm>
        </p:spPr>
      </p:pic>
      <p:pic>
        <p:nvPicPr>
          <p:cNvPr id="4" name="Picture 3" descr="ILCCO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6" name="Picture 5" descr="Sauk and Parklan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671278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Conference Archives</a:t>
            </a:r>
            <a:endParaRPr lang="en-US" dirty="0"/>
          </a:p>
        </p:txBody>
      </p:sp>
      <p:sp>
        <p:nvSpPr>
          <p:cNvPr id="138243" name="Rectangle 3"/>
          <p:cNvSpPr>
            <a:spLocks noGrp="1" noChangeArrowheads="1"/>
          </p:cNvSpPr>
          <p:nvPr>
            <p:ph idx="1"/>
          </p:nvPr>
        </p:nvSpPr>
        <p:spPr>
          <a:xfrm>
            <a:off x="628650" y="2679405"/>
            <a:ext cx="7886700" cy="3264195"/>
          </a:xfrm>
        </p:spPr>
        <p:txBody>
          <a:bodyPr/>
          <a:lstStyle/>
          <a:p>
            <a:pPr marL="0" indent="0" algn="ctr">
              <a:spcBef>
                <a:spcPts val="0"/>
              </a:spcBef>
              <a:spcAft>
                <a:spcPts val="1200"/>
              </a:spcAft>
              <a:buNone/>
            </a:pPr>
            <a:r>
              <a:rPr lang="en-US" sz="2400" b="1" dirty="0" smtClean="0"/>
              <a:t>Recordings of these presentations will be available at:</a:t>
            </a:r>
          </a:p>
          <a:p>
            <a:pPr marL="0" indent="3175" algn="ctr">
              <a:spcBef>
                <a:spcPts val="0"/>
              </a:spcBef>
              <a:spcAft>
                <a:spcPts val="1200"/>
              </a:spcAft>
              <a:buNone/>
            </a:pPr>
            <a:r>
              <a:rPr lang="en-US" sz="2800" dirty="0" smtClean="0">
                <a:hlinkClick r:id="rId2"/>
              </a:rPr>
              <a:t>ILCCO </a:t>
            </a:r>
            <a:r>
              <a:rPr lang="en-US" sz="2800" dirty="0" smtClean="0"/>
              <a:t>(http://www.ilcco.net/)</a:t>
            </a:r>
          </a:p>
          <a:p>
            <a:pPr marL="0" indent="3175" algn="ctr">
              <a:spcBef>
                <a:spcPts val="0"/>
              </a:spcBef>
              <a:spcAft>
                <a:spcPts val="1200"/>
              </a:spcAft>
              <a:buNone/>
            </a:pPr>
            <a:r>
              <a:rPr lang="en-US" sz="2800" dirty="0" smtClean="0"/>
              <a:t>under Resources &amp; Events</a:t>
            </a:r>
          </a:p>
          <a:p>
            <a:pPr marL="0" indent="3175" algn="ctr">
              <a:spcBef>
                <a:spcPts val="0"/>
              </a:spcBef>
              <a:spcAft>
                <a:spcPts val="1200"/>
              </a:spcAft>
              <a:buNone/>
            </a:pPr>
            <a:endParaRPr lang="en-US" sz="2800" dirty="0" smtClean="0"/>
          </a:p>
          <a:p>
            <a:pPr marL="0" indent="3175" algn="ctr">
              <a:spcBef>
                <a:spcPts val="0"/>
              </a:spcBef>
              <a:spcAft>
                <a:spcPts val="1200"/>
              </a:spcAft>
              <a:buNone/>
            </a:pPr>
            <a:r>
              <a:rPr lang="en-US" sz="2400" dirty="0" smtClean="0"/>
              <a:t>For more information about ILCCO:</a:t>
            </a:r>
          </a:p>
          <a:p>
            <a:pPr marL="0" indent="3175" algn="ctr">
              <a:spcBef>
                <a:spcPts val="0"/>
              </a:spcBef>
              <a:spcAft>
                <a:spcPts val="1200"/>
              </a:spcAft>
              <a:buNone/>
            </a:pPr>
            <a:r>
              <a:rPr lang="en-US" sz="2400" dirty="0" smtClean="0">
                <a:hlinkClick r:id="rId3"/>
              </a:rPr>
              <a:t>jeff.newell@illinois.gov</a:t>
            </a:r>
            <a:r>
              <a:rPr lang="en-US" sz="2400" dirty="0" smtClean="0"/>
              <a:t> </a:t>
            </a:r>
          </a:p>
        </p:txBody>
      </p:sp>
      <p:pic>
        <p:nvPicPr>
          <p:cNvPr id="4" name="Picture 3" descr="ILCCO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Growing Online Learning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469" y="365126"/>
            <a:ext cx="2481263" cy="20872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Presenters</a:t>
            </a:r>
            <a:endParaRPr lang="en-US" dirty="0"/>
          </a:p>
        </p:txBody>
      </p:sp>
      <p:pic>
        <p:nvPicPr>
          <p:cNvPr id="2" name="Content Placeholder 1" descr="Photo of Lori Wend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0" y="1752600"/>
            <a:ext cx="1828800" cy="1828800"/>
          </a:xfrm>
        </p:spPr>
      </p:pic>
      <p:pic>
        <p:nvPicPr>
          <p:cNvPr id="4" name="Picture 3" descr="ILCCO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sp>
        <p:nvSpPr>
          <p:cNvPr id="3" name="TextBox 2"/>
          <p:cNvSpPr txBox="1"/>
          <p:nvPr/>
        </p:nvSpPr>
        <p:spPr>
          <a:xfrm>
            <a:off x="5334000" y="3954147"/>
            <a:ext cx="1828800" cy="946780"/>
          </a:xfrm>
          <a:prstGeom prst="rect">
            <a:avLst/>
          </a:prstGeom>
          <a:noFill/>
        </p:spPr>
        <p:txBody>
          <a:bodyPr wrap="square" rtlCol="0">
            <a:spAutoFit/>
          </a:bodyPr>
          <a:lstStyle/>
          <a:p>
            <a:pPr algn="ctr"/>
            <a:r>
              <a:rPr lang="en-US" dirty="0" smtClean="0"/>
              <a:t>Lori Wendt</a:t>
            </a:r>
          </a:p>
          <a:p>
            <a:pPr algn="ctr"/>
            <a:r>
              <a:rPr lang="en-US" dirty="0" smtClean="0"/>
              <a:t>LMS Specialist</a:t>
            </a:r>
          </a:p>
          <a:p>
            <a:pPr algn="ctr"/>
            <a:r>
              <a:rPr lang="en-US" dirty="0" smtClean="0"/>
              <a:t>Parkland College</a:t>
            </a:r>
            <a:endParaRPr lang="en-US" dirty="0"/>
          </a:p>
        </p:txBody>
      </p:sp>
      <p:sp>
        <p:nvSpPr>
          <p:cNvPr id="8" name="TextBox 7"/>
          <p:cNvSpPr txBox="1"/>
          <p:nvPr/>
        </p:nvSpPr>
        <p:spPr>
          <a:xfrm>
            <a:off x="990600" y="3954147"/>
            <a:ext cx="3200400" cy="923330"/>
          </a:xfrm>
          <a:prstGeom prst="rect">
            <a:avLst/>
          </a:prstGeom>
          <a:noFill/>
        </p:spPr>
        <p:txBody>
          <a:bodyPr wrap="square" rtlCol="0">
            <a:spAutoFit/>
          </a:bodyPr>
          <a:lstStyle/>
          <a:p>
            <a:pPr algn="ctr"/>
            <a:r>
              <a:rPr lang="en-US" dirty="0" smtClean="0"/>
              <a:t>Robin Fisch</a:t>
            </a:r>
          </a:p>
          <a:p>
            <a:pPr algn="ctr"/>
            <a:r>
              <a:rPr lang="en-US" dirty="0" smtClean="0"/>
              <a:t>Instructional Designer</a:t>
            </a:r>
          </a:p>
          <a:p>
            <a:pPr algn="ctr"/>
            <a:r>
              <a:rPr lang="en-US" dirty="0" smtClean="0"/>
              <a:t>Sauk Valley Community College</a:t>
            </a:r>
            <a:endParaRPr lang="en-US" dirty="0"/>
          </a:p>
        </p:txBody>
      </p:sp>
      <p:pic>
        <p:nvPicPr>
          <p:cNvPr id="5" name="Picture 4" descr="Sauk and Parklan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5667" y="1744717"/>
            <a:ext cx="1910266" cy="1865935"/>
          </a:xfrm>
          <a:prstGeom prst="rect">
            <a:avLst/>
          </a:prstGeom>
        </p:spPr>
      </p:pic>
    </p:spTree>
    <p:extLst>
      <p:ext uri="{BB962C8B-B14F-4D97-AF65-F5344CB8AC3E}">
        <p14:creationId xmlns:p14="http://schemas.microsoft.com/office/powerpoint/2010/main" val="393511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Agenda</a:t>
            </a:r>
            <a:endParaRPr lang="en-US" dirty="0"/>
          </a:p>
        </p:txBody>
      </p:sp>
      <p:sp>
        <p:nvSpPr>
          <p:cNvPr id="138243" name="Rectangle 3"/>
          <p:cNvSpPr>
            <a:spLocks noGrp="1" noChangeArrowheads="1"/>
          </p:cNvSpPr>
          <p:nvPr>
            <p:ph idx="1"/>
          </p:nvPr>
        </p:nvSpPr>
        <p:spPr>
          <a:xfrm>
            <a:off x="628650" y="1690689"/>
            <a:ext cx="7886700" cy="4252911"/>
          </a:xfrm>
        </p:spPr>
        <p:txBody>
          <a:bodyPr/>
          <a:lstStyle/>
          <a:p>
            <a:pPr>
              <a:spcBef>
                <a:spcPts val="0"/>
              </a:spcBef>
              <a:spcAft>
                <a:spcPts val="1200"/>
              </a:spcAft>
            </a:pPr>
            <a:r>
              <a:rPr lang="en-US" sz="2400" dirty="0" smtClean="0"/>
              <a:t>Legalities (IANAL)</a:t>
            </a:r>
          </a:p>
          <a:p>
            <a:pPr>
              <a:spcBef>
                <a:spcPts val="0"/>
              </a:spcBef>
              <a:spcAft>
                <a:spcPts val="1200"/>
              </a:spcAft>
            </a:pPr>
            <a:r>
              <a:rPr lang="en-US" sz="2400" dirty="0" smtClean="0"/>
              <a:t>Finding Accessible Videos</a:t>
            </a:r>
          </a:p>
          <a:p>
            <a:pPr>
              <a:spcBef>
                <a:spcPts val="0"/>
              </a:spcBef>
              <a:spcAft>
                <a:spcPts val="1200"/>
              </a:spcAft>
            </a:pPr>
            <a:r>
              <a:rPr lang="en-US" sz="2400" dirty="0" smtClean="0"/>
              <a:t>Evaluating Videos for Accessibility</a:t>
            </a:r>
          </a:p>
          <a:p>
            <a:pPr>
              <a:spcBef>
                <a:spcPts val="0"/>
              </a:spcBef>
              <a:spcAft>
                <a:spcPts val="1200"/>
              </a:spcAft>
            </a:pPr>
            <a:r>
              <a:rPr lang="en-US" sz="2400" dirty="0" smtClean="0"/>
              <a:t>Creating Accessible Videos</a:t>
            </a:r>
          </a:p>
          <a:p>
            <a:pPr>
              <a:spcBef>
                <a:spcPts val="0"/>
              </a:spcBef>
              <a:spcAft>
                <a:spcPts val="1200"/>
              </a:spcAft>
            </a:pPr>
            <a:r>
              <a:rPr lang="en-US" sz="2400" dirty="0" smtClean="0"/>
              <a:t>Creating Accessible Audio</a:t>
            </a:r>
          </a:p>
          <a:p>
            <a:pPr>
              <a:spcBef>
                <a:spcPts val="0"/>
              </a:spcBef>
              <a:spcAft>
                <a:spcPts val="1200"/>
              </a:spcAft>
            </a:pPr>
            <a:r>
              <a:rPr lang="en-US" sz="2400" dirty="0" smtClean="0"/>
              <a:t>Resources</a:t>
            </a:r>
          </a:p>
          <a:p>
            <a:pPr>
              <a:spcBef>
                <a:spcPts val="0"/>
              </a:spcBef>
              <a:spcAft>
                <a:spcPts val="1200"/>
              </a:spcAft>
            </a:pPr>
            <a:r>
              <a:rPr lang="en-US" sz="2400" dirty="0" smtClean="0"/>
              <a:t>Questions</a:t>
            </a:r>
          </a:p>
          <a:p>
            <a:pPr>
              <a:spcBef>
                <a:spcPts val="0"/>
              </a:spcBef>
              <a:spcAft>
                <a:spcPts val="1200"/>
              </a:spcAft>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1413687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 dirty="0">
                <a:solidFill>
                  <a:srgbClr val="000000"/>
                </a:solidFill>
                <a:ea typeface="Lato"/>
                <a:cs typeface="Lato"/>
                <a:sym typeface="Lato"/>
              </a:rPr>
              <a:t>Section 504 of the Rehabilitation Act of 1973</a:t>
            </a:r>
            <a:endParaRPr lang="en-US" dirty="0"/>
          </a:p>
        </p:txBody>
      </p:sp>
      <p:sp>
        <p:nvSpPr>
          <p:cNvPr id="138243" name="Rectangle 3"/>
          <p:cNvSpPr>
            <a:spLocks noGrp="1" noChangeArrowheads="1"/>
          </p:cNvSpPr>
          <p:nvPr>
            <p:ph idx="1"/>
          </p:nvPr>
        </p:nvSpPr>
        <p:spPr>
          <a:xfrm>
            <a:off x="628650" y="2679405"/>
            <a:ext cx="7886700" cy="3264195"/>
          </a:xfrm>
        </p:spPr>
        <p:txBody>
          <a:bodyPr/>
          <a:lstStyle/>
          <a:p>
            <a:pPr marL="0" indent="0" algn="ctr">
              <a:spcBef>
                <a:spcPts val="0"/>
              </a:spcBef>
              <a:spcAft>
                <a:spcPts val="1200"/>
              </a:spcAft>
              <a:buNone/>
            </a:pPr>
            <a:r>
              <a:rPr lang="en-US" sz="2400" dirty="0">
                <a:solidFill>
                  <a:srgbClr val="000000"/>
                </a:solidFill>
                <a:latin typeface="Calibri" panose="020F0502020204030204" pitchFamily="34" charset="0"/>
                <a:ea typeface="Lato"/>
                <a:cs typeface="Lato"/>
                <a:sym typeface="Lato"/>
              </a:rPr>
              <a:t>Institutions may not deny individuals with disabilities the opportunity to participate in electronic communications.</a:t>
            </a:r>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1664318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US" dirty="0"/>
              <a:t>Title II of the Americans with Disabilities Act of 1990</a:t>
            </a:r>
          </a:p>
        </p:txBody>
      </p:sp>
      <p:sp>
        <p:nvSpPr>
          <p:cNvPr id="138243" name="Rectangle 3"/>
          <p:cNvSpPr>
            <a:spLocks noGrp="1" noChangeArrowheads="1"/>
          </p:cNvSpPr>
          <p:nvPr>
            <p:ph idx="1"/>
          </p:nvPr>
        </p:nvSpPr>
        <p:spPr>
          <a:xfrm>
            <a:off x="628650" y="2679405"/>
            <a:ext cx="7886700" cy="3264195"/>
          </a:xfrm>
        </p:spPr>
        <p:txBody>
          <a:bodyPr/>
          <a:lstStyle/>
          <a:p>
            <a:pPr marL="0" indent="0" algn="ctr">
              <a:spcBef>
                <a:spcPts val="0"/>
              </a:spcBef>
              <a:spcAft>
                <a:spcPts val="1200"/>
              </a:spcAft>
              <a:buNone/>
            </a:pPr>
            <a:r>
              <a:rPr lang="en-US" sz="2400" dirty="0">
                <a:solidFill>
                  <a:schemeClr val="dk1"/>
                </a:solidFill>
                <a:ea typeface="Lato"/>
                <a:cs typeface="Lato"/>
                <a:sym typeface="Lato"/>
              </a:rPr>
              <a:t>Institutions must take appropriate steps to ensure that communication with those with disabilities is as effective as communication to those without disabilities.</a:t>
            </a:r>
            <a:endParaRPr lang="en-US" sz="2400" dirty="0">
              <a:solidFill>
                <a:schemeClr val="dk1"/>
              </a:solidFill>
              <a:ea typeface="Arial"/>
              <a:cs typeface="Arial"/>
              <a:sym typeface="Arial"/>
            </a:endParaRPr>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5867400"/>
            <a:ext cx="1752600" cy="810413"/>
          </a:xfrm>
          <a:prstGeom prst="rect">
            <a:avLst/>
          </a:prstGeom>
        </p:spPr>
      </p:pic>
    </p:spTree>
    <p:extLst>
      <p:ext uri="{BB962C8B-B14F-4D97-AF65-F5344CB8AC3E}">
        <p14:creationId xmlns:p14="http://schemas.microsoft.com/office/powerpoint/2010/main" val="95744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Audio Accessibility Standards</a:t>
            </a:r>
            <a:endParaRPr lang="en-US" dirty="0"/>
          </a:p>
        </p:txBody>
      </p:sp>
      <p:sp>
        <p:nvSpPr>
          <p:cNvPr id="138243" name="Rectangle 3"/>
          <p:cNvSpPr>
            <a:spLocks noGrp="1" noChangeArrowheads="1"/>
          </p:cNvSpPr>
          <p:nvPr>
            <p:ph idx="1"/>
          </p:nvPr>
        </p:nvSpPr>
        <p:spPr>
          <a:xfrm>
            <a:off x="619125" y="1690689"/>
            <a:ext cx="7886700" cy="3264195"/>
          </a:xfrm>
        </p:spPr>
        <p:txBody>
          <a:bodyPr>
            <a:normAutofit/>
          </a:bodyPr>
          <a:lstStyle/>
          <a:p>
            <a:pPr>
              <a:spcBef>
                <a:spcPts val="0"/>
              </a:spcBef>
              <a:spcAft>
                <a:spcPts val="1200"/>
              </a:spcAft>
            </a:pPr>
            <a:r>
              <a:rPr lang="en-US" sz="2400" dirty="0" smtClean="0"/>
              <a:t>Audio resources should be clear and easy to understand.</a:t>
            </a:r>
          </a:p>
          <a:p>
            <a:pPr>
              <a:spcBef>
                <a:spcPts val="0"/>
              </a:spcBef>
              <a:spcAft>
                <a:spcPts val="1200"/>
              </a:spcAft>
            </a:pPr>
            <a:r>
              <a:rPr lang="en-US" sz="2400" dirty="0" smtClean="0"/>
              <a:t>Provide an accurate transcript of the audio.</a:t>
            </a:r>
          </a:p>
          <a:p>
            <a:pPr>
              <a:spcBef>
                <a:spcPts val="0"/>
              </a:spcBef>
              <a:spcAft>
                <a:spcPts val="1200"/>
              </a:spcAft>
            </a:pPr>
            <a:r>
              <a:rPr lang="en-US" sz="2400" dirty="0" smtClean="0"/>
              <a:t>Synchronized captions are another option and are helpful to English language learners and some students with processing disabilities or dyslexia. </a:t>
            </a:r>
          </a:p>
          <a:p>
            <a:pPr>
              <a:spcBef>
                <a:spcPts val="0"/>
              </a:spcBef>
              <a:spcAft>
                <a:spcPts val="1200"/>
              </a:spcAft>
            </a:pPr>
            <a:r>
              <a:rPr lang="en-US" sz="2400" dirty="0" smtClean="0"/>
              <a:t>Synchronized captions can be created with </a:t>
            </a:r>
            <a:r>
              <a:rPr lang="en-US" sz="2400" dirty="0" err="1" smtClean="0"/>
              <a:t>Techsmith’s</a:t>
            </a:r>
            <a:r>
              <a:rPr lang="en-US" sz="2400" dirty="0" smtClean="0"/>
              <a:t> Camtasia, using a title slide as the graphic image throughout.</a:t>
            </a:r>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875283"/>
            <a:ext cx="1752600" cy="810413"/>
          </a:xfrm>
          <a:prstGeom prst="rect">
            <a:avLst/>
          </a:prstGeom>
        </p:spPr>
      </p:pic>
    </p:spTree>
    <p:extLst>
      <p:ext uri="{BB962C8B-B14F-4D97-AF65-F5344CB8AC3E}">
        <p14:creationId xmlns:p14="http://schemas.microsoft.com/office/powerpoint/2010/main" val="3174047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US" dirty="0"/>
              <a:t>Video Accessibility Standards</a:t>
            </a:r>
          </a:p>
        </p:txBody>
      </p:sp>
      <p:sp>
        <p:nvSpPr>
          <p:cNvPr id="138243" name="Rectangle 3"/>
          <p:cNvSpPr>
            <a:spLocks noGrp="1" noChangeArrowheads="1"/>
          </p:cNvSpPr>
          <p:nvPr>
            <p:ph idx="1"/>
          </p:nvPr>
        </p:nvSpPr>
        <p:spPr>
          <a:xfrm>
            <a:off x="628650" y="1690689"/>
            <a:ext cx="3562350" cy="4100511"/>
          </a:xfrm>
        </p:spPr>
        <p:txBody>
          <a:bodyPr>
            <a:normAutofit lnSpcReduction="10000"/>
          </a:bodyPr>
          <a:lstStyle/>
          <a:p>
            <a:r>
              <a:rPr lang="en" sz="2400" dirty="0">
                <a:solidFill>
                  <a:srgbClr val="000000"/>
                </a:solidFill>
                <a:ea typeface="Lato"/>
                <a:cs typeface="Lato"/>
                <a:sym typeface="Lato"/>
              </a:rPr>
              <a:t>Captions provide access to students with learning disabilities or hearing loss.</a:t>
            </a:r>
          </a:p>
          <a:p>
            <a:r>
              <a:rPr lang="en" sz="2400" dirty="0">
                <a:solidFill>
                  <a:srgbClr val="000000"/>
                </a:solidFill>
                <a:ea typeface="Lato"/>
                <a:cs typeface="Lato"/>
                <a:sym typeface="Lato"/>
              </a:rPr>
              <a:t>Captions must be:</a:t>
            </a:r>
          </a:p>
          <a:p>
            <a:pPr lvl="2"/>
            <a:r>
              <a:rPr lang="en" sz="2400" dirty="0">
                <a:solidFill>
                  <a:srgbClr val="000000"/>
                </a:solidFill>
                <a:ea typeface="Lato"/>
                <a:cs typeface="Lato"/>
                <a:sym typeface="Lato"/>
              </a:rPr>
              <a:t>accurate (include the exact wording)</a:t>
            </a:r>
          </a:p>
          <a:p>
            <a:pPr lvl="2"/>
            <a:r>
              <a:rPr lang="en-US" sz="2400" dirty="0">
                <a:solidFill>
                  <a:srgbClr val="000000"/>
                </a:solidFill>
                <a:ea typeface="Lato"/>
                <a:cs typeface="Lato"/>
                <a:sym typeface="Lato"/>
              </a:rPr>
              <a:t>p</a:t>
            </a:r>
            <a:r>
              <a:rPr lang="en" sz="2400" dirty="0">
                <a:solidFill>
                  <a:srgbClr val="000000"/>
                </a:solidFill>
                <a:ea typeface="Lato"/>
                <a:cs typeface="Lato"/>
                <a:sym typeface="Lato"/>
              </a:rPr>
              <a:t>roperly punctuated</a:t>
            </a:r>
          </a:p>
          <a:p>
            <a:pPr lvl="2"/>
            <a:r>
              <a:rPr lang="en-US" sz="2400" dirty="0">
                <a:solidFill>
                  <a:srgbClr val="000000"/>
                </a:solidFill>
                <a:ea typeface="Lato"/>
                <a:cs typeface="Lato"/>
                <a:sym typeface="Lato"/>
              </a:rPr>
              <a:t>s</a:t>
            </a:r>
            <a:r>
              <a:rPr lang="en" sz="2400" dirty="0">
                <a:solidFill>
                  <a:srgbClr val="000000"/>
                </a:solidFill>
                <a:ea typeface="Lato"/>
                <a:cs typeface="Lato"/>
                <a:sym typeface="Lato"/>
              </a:rPr>
              <a:t>ynchronized to the audio </a:t>
            </a:r>
          </a:p>
          <a:p>
            <a:pPr lvl="2"/>
            <a:r>
              <a:rPr lang="en-US" sz="2400" dirty="0">
                <a:solidFill>
                  <a:srgbClr val="000000"/>
                </a:solidFill>
                <a:ea typeface="Lato"/>
                <a:cs typeface="Lato"/>
                <a:sym typeface="Lato"/>
              </a:rPr>
              <a:t>a</a:t>
            </a:r>
            <a:r>
              <a:rPr lang="en" sz="2400" dirty="0">
                <a:solidFill>
                  <a:srgbClr val="000000"/>
                </a:solidFill>
                <a:ea typeface="Lato"/>
                <a:cs typeface="Lato"/>
                <a:sym typeface="Lato"/>
              </a:rPr>
              <a:t>lways available</a:t>
            </a:r>
          </a:p>
          <a:p>
            <a:pPr marL="0" indent="0" algn="ctr">
              <a:spcBef>
                <a:spcPts val="0"/>
              </a:spcBef>
              <a:spcAft>
                <a:spcPts val="1200"/>
              </a:spcAft>
              <a:buNone/>
            </a:pPr>
            <a:endParaRPr lang="en-US" sz="2400" dirty="0" smtClean="0"/>
          </a:p>
        </p:txBody>
      </p:sp>
      <p:pic>
        <p:nvPicPr>
          <p:cNvPr id="4" name="Picture 3" descr="ILCC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descr="Sauk and Parklan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875283"/>
            <a:ext cx="1752600" cy="81041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9816" y="1690689"/>
            <a:ext cx="4195534" cy="2547634"/>
          </a:xfrm>
          <a:prstGeom prst="rect">
            <a:avLst/>
          </a:prstGeom>
        </p:spPr>
      </p:pic>
      <p:sp>
        <p:nvSpPr>
          <p:cNvPr id="3" name="TextBox 2"/>
          <p:cNvSpPr txBox="1"/>
          <p:nvPr/>
        </p:nvSpPr>
        <p:spPr>
          <a:xfrm>
            <a:off x="4419600" y="4572000"/>
            <a:ext cx="4038600" cy="646331"/>
          </a:xfrm>
          <a:prstGeom prst="rect">
            <a:avLst/>
          </a:prstGeom>
          <a:noFill/>
        </p:spPr>
        <p:txBody>
          <a:bodyPr wrap="square" rtlCol="0">
            <a:spAutoFit/>
          </a:bodyPr>
          <a:lstStyle/>
          <a:p>
            <a:r>
              <a:rPr lang="en-US" dirty="0" smtClean="0"/>
              <a:t>An accurate caption would read: Baby, you light up my world like nobody else. </a:t>
            </a:r>
            <a:endParaRPr lang="en-US" dirty="0"/>
          </a:p>
        </p:txBody>
      </p:sp>
    </p:spTree>
    <p:extLst>
      <p:ext uri="{BB962C8B-B14F-4D97-AF65-F5344CB8AC3E}">
        <p14:creationId xmlns:p14="http://schemas.microsoft.com/office/powerpoint/2010/main" val="7571622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Online Assessment and Feedback&amp;quot;&quot;/&gt;&lt;property id=&quot;20307&quot; value=&quot;337&quot;/&gt;&lt;/object&gt;&lt;object type=&quot;3&quot; unique_id=&quot;10004&quot;&gt;&lt;property id=&quot;20148&quot; value=&quot;5&quot;/&gt;&lt;property id=&quot;20300&quot; value=&quot;Slide 2 - &amp;quot;Conference Schedule&amp;quot;&quot;/&gt;&lt;property id=&quot;20307&quot; value=&quot;401&quot;/&gt;&lt;/object&gt;&lt;object type=&quot;3&quot; unique_id=&quot;10005&quot;&gt;&lt;property id=&quot;20148&quot; value=&quot;5&quot;/&gt;&lt;property id=&quot;20300&quot; value=&quot;Slide 3 - &amp;quot;Conference Archives&amp;quot;&quot;/&gt;&lt;property id=&quot;20307&quot; value=&quot;400&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3287</TotalTime>
  <Words>3739</Words>
  <Application>Microsoft Office PowerPoint</Application>
  <PresentationFormat>On-screen Show (4:3)</PresentationFormat>
  <Paragraphs>241</Paragraphs>
  <Slides>35</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Unicode MS</vt:lpstr>
      <vt:lpstr>Calibri</vt:lpstr>
      <vt:lpstr>Calibri Light</vt:lpstr>
      <vt:lpstr>Lato</vt:lpstr>
      <vt:lpstr>Times New Roman</vt:lpstr>
      <vt:lpstr>Office Theme</vt:lpstr>
      <vt:lpstr>Accessibility: The Road to Success</vt:lpstr>
      <vt:lpstr>Conference Schedule</vt:lpstr>
      <vt:lpstr>Simple Solutions:</vt:lpstr>
      <vt:lpstr>Presenters</vt:lpstr>
      <vt:lpstr>Agenda</vt:lpstr>
      <vt:lpstr>Section 504 of the Rehabilitation Act of 1973</vt:lpstr>
      <vt:lpstr>Title II of the Americans with Disabilities Act of 1990</vt:lpstr>
      <vt:lpstr>Audio Accessibility Standards</vt:lpstr>
      <vt:lpstr>Video Accessibility Standards</vt:lpstr>
      <vt:lpstr>Video Accessibility Standards, continued</vt:lpstr>
      <vt:lpstr>Video Accessibility Standards – audio description</vt:lpstr>
      <vt:lpstr>Finding Accessible Video</vt:lpstr>
      <vt:lpstr>Search YouTube</vt:lpstr>
      <vt:lpstr>Search Google https://www.google.com/advanced_video_search</vt:lpstr>
      <vt:lpstr>Evaluating Video, Step 1</vt:lpstr>
      <vt:lpstr>Evaluating Video, Step 2 </vt:lpstr>
      <vt:lpstr>Evaluating Video, Step 3</vt:lpstr>
      <vt:lpstr>Resources for Audio Described Video</vt:lpstr>
      <vt:lpstr>Resources for Audio Described Video, cont.</vt:lpstr>
      <vt:lpstr>Creating Accessible Video - Preparation</vt:lpstr>
      <vt:lpstr>Script</vt:lpstr>
      <vt:lpstr>Equipment</vt:lpstr>
      <vt:lpstr>Environment</vt:lpstr>
      <vt:lpstr>Background/Inset Video</vt:lpstr>
      <vt:lpstr>Color/Contrast</vt:lpstr>
      <vt:lpstr>Creating Accessible Video - Finishing</vt:lpstr>
      <vt:lpstr>YouTube Auto-Caption</vt:lpstr>
      <vt:lpstr>YouTube Transcribe and Auto-Sync</vt:lpstr>
      <vt:lpstr>Including the Transcript</vt:lpstr>
      <vt:lpstr>Audio Descriptions</vt:lpstr>
      <vt:lpstr>Creating Accessible Audio - Preparation</vt:lpstr>
      <vt:lpstr>Creating Accessible Audio- Finishing</vt:lpstr>
      <vt:lpstr>Resources</vt:lpstr>
      <vt:lpstr>Questions?</vt:lpstr>
      <vt:lpstr>Conference Archives</vt:lpstr>
    </vt:vector>
  </TitlesOfParts>
  <Company>Lake Land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ILCCO Steering Committee Meeting</dc:title>
  <dc:creator>Steve Garren</dc:creator>
  <cp:lastModifiedBy>robin.l.fisch</cp:lastModifiedBy>
  <cp:revision>275</cp:revision>
  <dcterms:created xsi:type="dcterms:W3CDTF">2005-08-10T17:07:03Z</dcterms:created>
  <dcterms:modified xsi:type="dcterms:W3CDTF">2019-02-19T16:54:55Z</dcterms:modified>
</cp:coreProperties>
</file>